
<file path=[Content_Types].xml><?xml version="1.0" encoding="utf-8"?>
<Types xmlns="http://schemas.openxmlformats.org/package/2006/content-types">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56" r:id="rId2"/>
    <p:sldId id="257" r:id="rId3"/>
    <p:sldId id="268" r:id="rId4"/>
    <p:sldId id="269" r:id="rId5"/>
    <p:sldId id="270" r:id="rId6"/>
    <p:sldId id="262" r:id="rId7"/>
    <p:sldId id="264" r:id="rId8"/>
    <p:sldId id="265" r:id="rId9"/>
    <p:sldId id="266" r:id="rId10"/>
    <p:sldId id="263" r:id="rId11"/>
    <p:sldId id="261" r:id="rId12"/>
    <p:sldId id="259" r:id="rId13"/>
    <p:sldId id="267" r:id="rId14"/>
    <p:sldId id="258" r:id="rId15"/>
    <p:sldId id="260" r:id="rId16"/>
    <p:sldId id="271" r:id="rId17"/>
    <p:sldId id="272" r:id="rId18"/>
    <p:sldId id="273" r:id="rId19"/>
    <p:sldId id="274" r:id="rId20"/>
    <p:sldId id="277" r:id="rId21"/>
    <p:sldId id="276" r:id="rId22"/>
    <p:sldId id="275" r:id="rId23"/>
    <p:sldId id="416" r:id="rId24"/>
    <p:sldId id="401" r:id="rId25"/>
    <p:sldId id="403" r:id="rId26"/>
    <p:sldId id="402" r:id="rId27"/>
    <p:sldId id="407" r:id="rId28"/>
    <p:sldId id="410" r:id="rId29"/>
    <p:sldId id="408" r:id="rId30"/>
    <p:sldId id="411" r:id="rId31"/>
    <p:sldId id="412" r:id="rId32"/>
    <p:sldId id="409" r:id="rId33"/>
    <p:sldId id="352" r:id="rId34"/>
    <p:sldId id="357" r:id="rId35"/>
    <p:sldId id="310" r:id="rId36"/>
    <p:sldId id="350" r:id="rId37"/>
    <p:sldId id="417" r:id="rId38"/>
    <p:sldId id="413" r:id="rId39"/>
    <p:sldId id="378" r:id="rId40"/>
    <p:sldId id="379" r:id="rId41"/>
    <p:sldId id="380" r:id="rId42"/>
    <p:sldId id="360" r:id="rId43"/>
    <p:sldId id="414" r:id="rId44"/>
    <p:sldId id="415" r:id="rId45"/>
    <p:sldId id="393" r:id="rId46"/>
    <p:sldId id="400" r:id="rId47"/>
    <p:sldId id="394" r:id="rId48"/>
    <p:sldId id="404" r:id="rId49"/>
    <p:sldId id="395" r:id="rId50"/>
    <p:sldId id="405" r:id="rId51"/>
    <p:sldId id="396" r:id="rId52"/>
    <p:sldId id="406" r:id="rId53"/>
    <p:sldId id="397" r:id="rId54"/>
    <p:sldId id="398" r:id="rId55"/>
    <p:sldId id="39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6189"/>
    <p:restoredTop sz="81530"/>
  </p:normalViewPr>
  <p:slideViewPr>
    <p:cSldViewPr snapToGrid="0" snapToObjects="1">
      <p:cViewPr varScale="1">
        <p:scale>
          <a:sx n="164" d="100"/>
          <a:sy n="164" d="100"/>
        </p:scale>
        <p:origin x="624"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3/11/21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a:t>
            </a:fld>
            <a:endParaRPr lang="en-US"/>
          </a:p>
        </p:txBody>
      </p:sp>
    </p:spTree>
    <p:extLst>
      <p:ext uri="{BB962C8B-B14F-4D97-AF65-F5344CB8AC3E}">
        <p14:creationId xmlns:p14="http://schemas.microsoft.com/office/powerpoint/2010/main" val="3848452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Opposing beliefs?</a:t>
            </a:r>
          </a:p>
        </p:txBody>
      </p:sp>
      <p:sp>
        <p:nvSpPr>
          <p:cNvPr id="4" name="Slide Number Placeholder 3"/>
          <p:cNvSpPr>
            <a:spLocks noGrp="1"/>
          </p:cNvSpPr>
          <p:nvPr>
            <p:ph type="sldNum" sz="quarter" idx="5"/>
          </p:nvPr>
        </p:nvSpPr>
        <p:spPr/>
        <p:txBody>
          <a:bodyPr/>
          <a:lstStyle/>
          <a:p>
            <a:fld id="{E87B8908-CA26-374C-83A4-87EF8300AB0D}" type="slidenum">
              <a:rPr lang="en-US" smtClean="0"/>
              <a:t>31</a:t>
            </a:fld>
            <a:endParaRPr lang="en-US"/>
          </a:p>
        </p:txBody>
      </p:sp>
    </p:spTree>
    <p:extLst>
      <p:ext uri="{BB962C8B-B14F-4D97-AF65-F5344CB8AC3E}">
        <p14:creationId xmlns:p14="http://schemas.microsoft.com/office/powerpoint/2010/main" val="2171377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Kim Jong Un sexist man of the year example.</a:t>
            </a:r>
          </a:p>
        </p:txBody>
      </p:sp>
      <p:sp>
        <p:nvSpPr>
          <p:cNvPr id="4" name="Slide Number Placeholder 3"/>
          <p:cNvSpPr>
            <a:spLocks noGrp="1"/>
          </p:cNvSpPr>
          <p:nvPr>
            <p:ph type="sldNum" sz="quarter" idx="5"/>
          </p:nvPr>
        </p:nvSpPr>
        <p:spPr/>
        <p:txBody>
          <a:bodyPr/>
          <a:lstStyle/>
          <a:p>
            <a:fld id="{E87B8908-CA26-374C-83A4-87EF8300AB0D}" type="slidenum">
              <a:rPr lang="en-US" smtClean="0"/>
              <a:t>32</a:t>
            </a:fld>
            <a:endParaRPr lang="en-US"/>
          </a:p>
        </p:txBody>
      </p:sp>
    </p:spTree>
    <p:extLst>
      <p:ext uri="{BB962C8B-B14F-4D97-AF65-F5344CB8AC3E}">
        <p14:creationId xmlns:p14="http://schemas.microsoft.com/office/powerpoint/2010/main" val="195162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Taxonomy</a:t>
            </a:r>
            <a:r>
              <a:rPr lang="en-US" baseline="0" dirty="0"/>
              <a:t> in backup slide</a:t>
            </a:r>
            <a:endParaRPr lang="en-US" dirty="0"/>
          </a:p>
        </p:txBody>
      </p:sp>
      <p:sp>
        <p:nvSpPr>
          <p:cNvPr id="4" name="Slide Number Placeholder 3"/>
          <p:cNvSpPr>
            <a:spLocks noGrp="1"/>
          </p:cNvSpPr>
          <p:nvPr>
            <p:ph type="sldNum" sz="quarter" idx="10"/>
          </p:nvPr>
        </p:nvSpPr>
        <p:spPr/>
        <p:txBody>
          <a:bodyPr/>
          <a:lstStyle/>
          <a:p>
            <a:fld id="{77445B89-279C-FD45-A01C-4F7F4D8749BB}" type="slidenum">
              <a:rPr lang="en-US" smtClean="0"/>
              <a:pPr/>
              <a:t>34</a:t>
            </a:fld>
            <a:endParaRPr lang="en-US"/>
          </a:p>
        </p:txBody>
      </p:sp>
    </p:spTree>
    <p:extLst>
      <p:ext uri="{BB962C8B-B14F-4D97-AF65-F5344CB8AC3E}">
        <p14:creationId xmlns:p14="http://schemas.microsoft.com/office/powerpoint/2010/main" val="4181064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p:spPr>
      </p:sp>
      <p:sp>
        <p:nvSpPr>
          <p:cNvPr id="60419" name="Rectangle 3"/>
          <p:cNvSpPr>
            <a:spLocks noGrp="1"/>
          </p:cNvSpPr>
          <p:nvPr>
            <p:ph type="body" idx="1"/>
          </p:nvPr>
        </p:nvSpPr>
        <p:spPr bwMode="auto">
          <a:noFill/>
        </p:spPr>
        <p:txBody>
          <a:bodyPr wrap="square" numCol="1" anchor="t" anchorCtr="0" compatLnSpc="1">
            <a:prstTxWarp prst="textNoShape">
              <a:avLst/>
            </a:prstTxWarp>
          </a:bodyPr>
          <a:lstStyle/>
          <a:p>
            <a:endParaRPr lang="en-US"/>
          </a:p>
        </p:txBody>
      </p:sp>
    </p:spTree>
    <p:extLst>
      <p:ext uri="{BB962C8B-B14F-4D97-AF65-F5344CB8AC3E}">
        <p14:creationId xmlns:p14="http://schemas.microsoft.com/office/powerpoint/2010/main" val="4117874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92500" lnSpcReduction="20000"/>
          </a:bodyPr>
          <a:lstStyle/>
          <a:p>
            <a:pPr fontAlgn="auto">
              <a:spcBef>
                <a:spcPts val="0"/>
              </a:spcBef>
              <a:spcAft>
                <a:spcPts val="0"/>
              </a:spcAft>
              <a:defRPr/>
            </a:pPr>
            <a:r>
              <a:rPr lang="en-US" dirty="0"/>
              <a:t>While the possible strategies for information manipulation are theoretically infinite, our project will</a:t>
            </a:r>
          </a:p>
          <a:p>
            <a:pPr fontAlgn="auto">
              <a:spcBef>
                <a:spcPts val="0"/>
              </a:spcBef>
              <a:spcAft>
                <a:spcPts val="0"/>
              </a:spcAft>
              <a:defRPr/>
            </a:pPr>
            <a:r>
              <a:rPr lang="en-US" dirty="0"/>
              <a:t>create a database of user heuristics and the common manipulation strategies on important applications, as</a:t>
            </a:r>
          </a:p>
          <a:p>
            <a:pPr fontAlgn="auto">
              <a:spcBef>
                <a:spcPts val="0"/>
              </a:spcBef>
              <a:spcAft>
                <a:spcPts val="0"/>
              </a:spcAft>
              <a:defRPr/>
            </a:pPr>
            <a:r>
              <a:rPr lang="en-US" dirty="0"/>
              <a:t>well as a taxonomy to classify the adversaries and their strategies. Our initial research in this area has</a:t>
            </a:r>
          </a:p>
          <a:p>
            <a:pPr fontAlgn="auto">
              <a:spcBef>
                <a:spcPts val="0"/>
              </a:spcBef>
              <a:spcAft>
                <a:spcPts val="0"/>
              </a:spcAft>
              <a:defRPr/>
            </a:pPr>
            <a:r>
              <a:rPr lang="en-US" dirty="0"/>
              <a:t>identified three significant, general targets available to the manipulator: (</a:t>
            </a:r>
            <a:r>
              <a:rPr lang="en-US" dirty="0" err="1"/>
              <a:t>i</a:t>
            </a:r>
            <a:r>
              <a:rPr lang="en-US" dirty="0"/>
              <a:t>) changes in the available choice</a:t>
            </a:r>
          </a:p>
          <a:p>
            <a:pPr fontAlgn="auto">
              <a:spcBef>
                <a:spcPts val="0"/>
              </a:spcBef>
              <a:spcAft>
                <a:spcPts val="0"/>
              </a:spcAft>
              <a:defRPr/>
            </a:pPr>
            <a:r>
              <a:rPr lang="en-US" dirty="0"/>
              <a:t>set, (ii) changes in presentation or layout of information, and (iii) changes in the semantic content of the</a:t>
            </a:r>
          </a:p>
          <a:p>
            <a:pPr fontAlgn="auto">
              <a:spcBef>
                <a:spcPts val="0"/>
              </a:spcBef>
              <a:spcAft>
                <a:spcPts val="0"/>
              </a:spcAft>
              <a:defRPr/>
            </a:pPr>
            <a:r>
              <a:rPr lang="en-US" dirty="0"/>
              <a:t>information. Changes in (</a:t>
            </a:r>
            <a:r>
              <a:rPr lang="en-US" dirty="0" err="1"/>
              <a:t>i</a:t>
            </a:r>
            <a:r>
              <a:rPr lang="en-US" dirty="0"/>
              <a:t>) the available choice can influence the user’s actions in obvious ways. If a</a:t>
            </a:r>
          </a:p>
          <a:p>
            <a:pPr fontAlgn="auto">
              <a:spcBef>
                <a:spcPts val="0"/>
              </a:spcBef>
              <a:spcAft>
                <a:spcPts val="0"/>
              </a:spcAft>
              <a:defRPr/>
            </a:pPr>
            <a:r>
              <a:rPr lang="en-US" dirty="0"/>
              <a:t>manipulator eliminates a user’s most preferred option in a list (such as search results), his decision will be</a:t>
            </a:r>
          </a:p>
          <a:p>
            <a:pPr fontAlgn="auto">
              <a:spcBef>
                <a:spcPts val="0"/>
              </a:spcBef>
              <a:spcAft>
                <a:spcPts val="0"/>
              </a:spcAft>
              <a:defRPr/>
            </a:pPr>
            <a:r>
              <a:rPr lang="en-US" dirty="0"/>
              <a:t>suboptimal. (ii) Perhaps slightly more subtle, changing the order, quality of images or even text quality</a:t>
            </a:r>
          </a:p>
          <a:p>
            <a:pPr fontAlgn="auto">
              <a:spcBef>
                <a:spcPts val="0"/>
              </a:spcBef>
              <a:spcAft>
                <a:spcPts val="0"/>
              </a:spcAft>
              <a:defRPr/>
            </a:pPr>
            <a:r>
              <a:rPr lang="en-US" dirty="0"/>
              <a:t>can influence the user’s evaluation of information. For example, if a manipulator were able to change</a:t>
            </a:r>
          </a:p>
          <a:p>
            <a:pPr fontAlgn="auto">
              <a:spcBef>
                <a:spcPts val="0"/>
              </a:spcBef>
              <a:spcAft>
                <a:spcPts val="0"/>
              </a:spcAft>
              <a:defRPr/>
            </a:pPr>
            <a:r>
              <a:rPr lang="en-US" dirty="0"/>
              <a:t>the color of a font to garner a user’s attention, this could lead to suboptimal decisions. (iii) Changes in</a:t>
            </a:r>
          </a:p>
          <a:p>
            <a:pPr fontAlgn="auto">
              <a:spcBef>
                <a:spcPts val="0"/>
              </a:spcBef>
              <a:spcAft>
                <a:spcPts val="0"/>
              </a:spcAft>
              <a:defRPr/>
            </a:pPr>
            <a:r>
              <a:rPr lang="en-US" dirty="0"/>
              <a:t>the semantic content of information, from outright fabrication to changing the source credentials or friend</a:t>
            </a:r>
          </a:p>
          <a:p>
            <a:pPr fontAlgn="auto">
              <a:spcBef>
                <a:spcPts val="0"/>
              </a:spcBef>
              <a:spcAft>
                <a:spcPts val="0"/>
              </a:spcAft>
              <a:defRPr/>
            </a:pPr>
            <a:r>
              <a:rPr lang="en-US" dirty="0"/>
              <a:t>recommendations (socket </a:t>
            </a:r>
            <a:r>
              <a:rPr lang="en-US" dirty="0" err="1"/>
              <a:t>puppeting</a:t>
            </a:r>
            <a:r>
              <a:rPr lang="en-US" dirty="0"/>
              <a:t>) of a given choice could lead the user to make a suboptimal choice.</a:t>
            </a:r>
          </a:p>
        </p:txBody>
      </p:sp>
      <p:sp>
        <p:nvSpPr>
          <p:cNvPr id="225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ADBC6EC-0A9B-4D3F-9AC0-EF697EA228C6}" type="slidenum">
              <a:rPr lang="en-US">
                <a:cs typeface="Arial" charset="0"/>
              </a:rPr>
              <a:pPr fontAlgn="base">
                <a:spcBef>
                  <a:spcPct val="0"/>
                </a:spcBef>
                <a:spcAft>
                  <a:spcPct val="0"/>
                </a:spcAft>
              </a:pPr>
              <a:t>36</a:t>
            </a:fld>
            <a:endParaRPr lang="en-US">
              <a:cs typeface="Arial" charset="0"/>
            </a:endParaRPr>
          </a:p>
        </p:txBody>
      </p:sp>
    </p:spTree>
    <p:extLst>
      <p:ext uri="{BB962C8B-B14F-4D97-AF65-F5344CB8AC3E}">
        <p14:creationId xmlns:p14="http://schemas.microsoft.com/office/powerpoint/2010/main" val="1865923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37</a:t>
            </a:fld>
            <a:endParaRPr lang="en-US"/>
          </a:p>
        </p:txBody>
      </p:sp>
    </p:spTree>
    <p:extLst>
      <p:ext uri="{BB962C8B-B14F-4D97-AF65-F5344CB8AC3E}">
        <p14:creationId xmlns:p14="http://schemas.microsoft.com/office/powerpoint/2010/main" val="3369943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6"/>
          <p:cNvSpPr>
            <a:spLocks noGrp="1" noChangeArrowheads="1"/>
          </p:cNvSpPr>
          <p:nvPr>
            <p:ph type="sldNum" sz="quarter"/>
          </p:nvPr>
        </p:nvSpPr>
        <p:spPr>
          <a:noFill/>
        </p:spPr>
        <p:txBody>
          <a:bodyPr/>
          <a:lstStyle/>
          <a:p>
            <a:fld id="{22B72EC1-C54F-4D42-9ADC-CD421D294B53}" type="slidenum">
              <a:rPr lang="en-US"/>
              <a:pPr/>
              <a:t>38</a:t>
            </a:fld>
            <a:endParaRPr lang="en-US"/>
          </a:p>
        </p:txBody>
      </p:sp>
      <p:sp>
        <p:nvSpPr>
          <p:cNvPr id="26627" name="Text Box 1"/>
          <p:cNvSpPr>
            <a:spLocks noGrp="1" noRot="1" noChangeAspect="1" noChangeArrowheads="1"/>
          </p:cNvSpPr>
          <p:nvPr>
            <p:ph type="sldImg"/>
          </p:nvPr>
        </p:nvSpPr>
        <p:spPr>
          <a:xfrm>
            <a:off x="381000" y="693738"/>
            <a:ext cx="6096000" cy="3429000"/>
          </a:xfrm>
          <a:solidFill>
            <a:srgbClr val="FFFFFF"/>
          </a:solidFill>
          <a:ln>
            <a:solidFill>
              <a:srgbClr val="000000"/>
            </a:solidFill>
            <a:miter lim="800000"/>
          </a:ln>
        </p:spPr>
      </p:sp>
      <p:sp>
        <p:nvSpPr>
          <p:cNvPr id="26628" name="Text Box 2"/>
          <p:cNvSpPr>
            <a:spLocks noGrp="1" noChangeArrowheads="1"/>
          </p:cNvSpPr>
          <p:nvPr>
            <p:ph type="body" idx="1"/>
          </p:nvPr>
        </p:nvSpPr>
        <p:spPr>
          <a:xfrm>
            <a:off x="686360" y="4342535"/>
            <a:ext cx="5486681" cy="4032250"/>
          </a:xfrm>
          <a:noFill/>
          <a:ln/>
        </p:spPr>
        <p:txBody>
          <a:bodyPr wrap="none" anchor="ctr"/>
          <a:lstStyle/>
          <a:p>
            <a:endParaRPr lang="en-US"/>
          </a:p>
        </p:txBody>
      </p:sp>
    </p:spTree>
    <p:extLst>
      <p:ext uri="{BB962C8B-B14F-4D97-AF65-F5344CB8AC3E}">
        <p14:creationId xmlns:p14="http://schemas.microsoft.com/office/powerpoint/2010/main" val="3769977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6B6F24-409C-E748-AD72-7835DCEE63A5}" type="slidenum">
              <a:rPr lang="en-US"/>
              <a:pPr/>
              <a:t>39</a:t>
            </a:fld>
            <a:endParaRPr lang="en-US"/>
          </a:p>
        </p:txBody>
      </p:sp>
      <p:sp>
        <p:nvSpPr>
          <p:cNvPr id="860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37619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45A01-7076-0945-A840-35B10CC86952}" type="slidenum">
              <a:rPr lang="en-US"/>
              <a:pPr/>
              <a:t>40</a:t>
            </a:fld>
            <a:endParaRPr lang="en-US"/>
          </a:p>
        </p:txBody>
      </p:sp>
      <p:sp>
        <p:nvSpPr>
          <p:cNvPr id="266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66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90748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27C2B2-B8CA-B943-85A3-647560B3AD47}" type="slidenum">
              <a:rPr lang="en-US"/>
              <a:pPr/>
              <a:t>41</a:t>
            </a:fld>
            <a:endParaRPr lang="en-US"/>
          </a:p>
        </p:txBody>
      </p:sp>
      <p:sp>
        <p:nvSpPr>
          <p:cNvPr id="1648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4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3652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a:t>
            </a:fld>
            <a:endParaRPr lang="en-US"/>
          </a:p>
        </p:txBody>
      </p:sp>
    </p:spTree>
    <p:extLst>
      <p:ext uri="{BB962C8B-B14F-4D97-AF65-F5344CB8AC3E}">
        <p14:creationId xmlns:p14="http://schemas.microsoft.com/office/powerpoint/2010/main" val="11140654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This study likely</a:t>
            </a:r>
            <a:r>
              <a:rPr lang="en-US" baseline="0" dirty="0"/>
              <a:t> no longer works.</a:t>
            </a:r>
            <a:endParaRPr lang="en-US" dirty="0"/>
          </a:p>
        </p:txBody>
      </p:sp>
      <p:sp>
        <p:nvSpPr>
          <p:cNvPr id="4" name="Slide Number Placeholder 3"/>
          <p:cNvSpPr>
            <a:spLocks noGrp="1"/>
          </p:cNvSpPr>
          <p:nvPr>
            <p:ph type="sldNum" sz="quarter" idx="10"/>
          </p:nvPr>
        </p:nvSpPr>
        <p:spPr/>
        <p:txBody>
          <a:bodyPr/>
          <a:lstStyle/>
          <a:p>
            <a:fld id="{E87B8908-CA26-374C-83A4-87EF8300AB0D}" type="slidenum">
              <a:rPr lang="en-US" smtClean="0"/>
              <a:t>42</a:t>
            </a:fld>
            <a:endParaRPr lang="en-US"/>
          </a:p>
        </p:txBody>
      </p:sp>
    </p:spTree>
    <p:extLst>
      <p:ext uri="{BB962C8B-B14F-4D97-AF65-F5344CB8AC3E}">
        <p14:creationId xmlns:p14="http://schemas.microsoft.com/office/powerpoint/2010/main" val="9368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Instagram block led to an approximately 50% decrease in active, geo-located Chinese Instagram users. The x-axis in this figure is the date and the y-axis is the number of unique users on Instagram who added a geo-tagged post to the site that day (a small fraction of all users). We add horizontal lines for the before (purple) and after (blue) Instagram block means of the number of daily, unique, geo-tagging users, as well as the number of these users we would have expected had there been no block (black dotted line). The blue shaded area highlights that 50% of active Chinese Instagram users were accessing an uncensored version of the Internet after Instagram was blocked, while the red shaded area highlights that 50% of Chinese Instagram users were no longer active on Instagram after it was blocked.</a:t>
            </a:r>
          </a:p>
        </p:txBody>
      </p:sp>
      <p:sp>
        <p:nvSpPr>
          <p:cNvPr id="4" name="Slide Number Placeholder 3"/>
          <p:cNvSpPr>
            <a:spLocks noGrp="1"/>
          </p:cNvSpPr>
          <p:nvPr>
            <p:ph type="sldNum" sz="quarter" idx="5"/>
          </p:nvPr>
        </p:nvSpPr>
        <p:spPr/>
        <p:txBody>
          <a:bodyPr/>
          <a:lstStyle/>
          <a:p>
            <a:fld id="{6D9D9810-7F47-884E-9EC3-518F38176584}" type="slidenum">
              <a:rPr lang="en-US" smtClean="0"/>
              <a:t>7</a:t>
            </a:fld>
            <a:endParaRPr lang="en-US"/>
          </a:p>
        </p:txBody>
      </p:sp>
    </p:spTree>
    <p:extLst>
      <p:ext uri="{BB962C8B-B14F-4D97-AF65-F5344CB8AC3E}">
        <p14:creationId xmlns:p14="http://schemas.microsoft.com/office/powerpoint/2010/main" val="299545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11</a:t>
            </a:fld>
            <a:endParaRPr lang="en-US"/>
          </a:p>
        </p:txBody>
      </p:sp>
    </p:spTree>
    <p:extLst>
      <p:ext uri="{BB962C8B-B14F-4D97-AF65-F5344CB8AC3E}">
        <p14:creationId xmlns:p14="http://schemas.microsoft.com/office/powerpoint/2010/main" val="1618593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14</a:t>
            </a:fld>
            <a:endParaRPr lang="en-US"/>
          </a:p>
        </p:txBody>
      </p:sp>
    </p:spTree>
    <p:extLst>
      <p:ext uri="{BB962C8B-B14F-4D97-AF65-F5344CB8AC3E}">
        <p14:creationId xmlns:p14="http://schemas.microsoft.com/office/powerpoint/2010/main" val="322967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15</a:t>
            </a:fld>
            <a:endParaRPr lang="en-US"/>
          </a:p>
        </p:txBody>
      </p:sp>
    </p:spTree>
    <p:extLst>
      <p:ext uri="{BB962C8B-B14F-4D97-AF65-F5344CB8AC3E}">
        <p14:creationId xmlns:p14="http://schemas.microsoft.com/office/powerpoint/2010/main" val="1730882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nodes</a:t>
            </a:r>
            <a:r>
              <a:rPr lang="en-US" sz="1200" kern="1200" dirty="0">
                <a:solidFill>
                  <a:schemeClr val="tx1"/>
                </a:solidFill>
                <a:effectLst/>
                <a:latin typeface="+mn-lt"/>
                <a:ea typeface="+mn-ea"/>
                <a:cs typeface="+mn-cs"/>
              </a:rPr>
              <a:t>, or circles, in each map, represent news sources. The size of each node represents its relative prominence by one of three measures. In the open web map, the node size represents the number of media sources that link to a site in the period the map describes. We think of these open-web links as expressions of judgment by online media producers about which sources are more influential as sources to cite. In the Twitter map, the size of the nodes represents the total number of tweets that shared stories from that site. In the Facebook map, the size of the nodes represents the total number of Facebook shares of stories on the site. As a rule of thumb, the sizes on the open web map are mostly determined by thousands of web publishers, those on the Twitter map are determined by millions of tweeters, and those on the Facebook map are determined by tens of millions of Facebook users. </a:t>
            </a:r>
            <a:endParaRPr lang="en-US" dirty="0"/>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20</a:t>
            </a:fld>
            <a:endParaRPr lang="en-US"/>
          </a:p>
        </p:txBody>
      </p:sp>
    </p:spTree>
    <p:extLst>
      <p:ext uri="{BB962C8B-B14F-4D97-AF65-F5344CB8AC3E}">
        <p14:creationId xmlns:p14="http://schemas.microsoft.com/office/powerpoint/2010/main" val="320351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23</a:t>
            </a:fld>
            <a:endParaRPr lang="en-US"/>
          </a:p>
        </p:txBody>
      </p:sp>
    </p:spTree>
    <p:extLst>
      <p:ext uri="{BB962C8B-B14F-4D97-AF65-F5344CB8AC3E}">
        <p14:creationId xmlns:p14="http://schemas.microsoft.com/office/powerpoint/2010/main" val="250284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“manipulation” is itself a term requiring definition. By Cass Sunstein’s account, “manipulation” entails influencing people in a manner that “does not sufficiently engage or appeal to their capacity for reflection and deliberation.”49 We think this is too restrictive, because there can be emotional appeals that circumvent the rational capacities but are entirely appropriate for the relevant situation—such as a coach rallying her players’ spirits at halftime after a disastrous first half. The critical issue is appropriateness for the situation.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87B8908-CA26-374C-83A4-87EF8300AB0D}" type="slidenum">
              <a:rPr lang="en-US" smtClean="0"/>
              <a:t>30</a:t>
            </a:fld>
            <a:endParaRPr lang="en-US"/>
          </a:p>
        </p:txBody>
      </p:sp>
    </p:spTree>
    <p:extLst>
      <p:ext uri="{BB962C8B-B14F-4D97-AF65-F5344CB8AC3E}">
        <p14:creationId xmlns:p14="http://schemas.microsoft.com/office/powerpoint/2010/main" val="2697435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3/11/21</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3/11/21</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3/11/21</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3/11/21</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3/11/21</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3/11/21</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3/11/21</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3/11/21</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3/11/21</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3/11/21</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3/11/21</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9: Flooding, Propaganda, and Disinformation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69B3F2-390D-8C4B-B25C-CE3586B4AA23}"/>
              </a:ext>
            </a:extLst>
          </p:cNvPr>
          <p:cNvPicPr>
            <a:picLocks noChangeAspect="1"/>
          </p:cNvPicPr>
          <p:nvPr/>
        </p:nvPicPr>
        <p:blipFill>
          <a:blip r:embed="rId2"/>
          <a:stretch>
            <a:fillRect/>
          </a:stretch>
        </p:blipFill>
        <p:spPr>
          <a:xfrm>
            <a:off x="203200" y="215900"/>
            <a:ext cx="11785600" cy="6426200"/>
          </a:xfrm>
          <a:prstGeom prst="rect">
            <a:avLst/>
          </a:prstGeom>
        </p:spPr>
      </p:pic>
      <p:pic>
        <p:nvPicPr>
          <p:cNvPr id="5" name="Picture 4">
            <a:extLst>
              <a:ext uri="{FF2B5EF4-FFF2-40B4-BE49-F238E27FC236}">
                <a16:creationId xmlns:a16="http://schemas.microsoft.com/office/drawing/2014/main" id="{490FD701-27A6-8A40-B56C-F0757B0497D4}"/>
              </a:ext>
            </a:extLst>
          </p:cNvPr>
          <p:cNvPicPr>
            <a:picLocks noChangeAspect="1"/>
          </p:cNvPicPr>
          <p:nvPr/>
        </p:nvPicPr>
        <p:blipFill>
          <a:blip r:embed="rId3"/>
          <a:stretch>
            <a:fillRect/>
          </a:stretch>
        </p:blipFill>
        <p:spPr>
          <a:xfrm>
            <a:off x="6715087" y="835742"/>
            <a:ext cx="5194788" cy="5186516"/>
          </a:xfrm>
          <a:prstGeom prst="rect">
            <a:avLst/>
          </a:prstGeom>
        </p:spPr>
      </p:pic>
    </p:spTree>
    <p:extLst>
      <p:ext uri="{BB962C8B-B14F-4D97-AF65-F5344CB8AC3E}">
        <p14:creationId xmlns:p14="http://schemas.microsoft.com/office/powerpoint/2010/main" val="4226046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5-17 at 10.12.17 AM.png">
            <a:extLst>
              <a:ext uri="{FF2B5EF4-FFF2-40B4-BE49-F238E27FC236}">
                <a16:creationId xmlns:a16="http://schemas.microsoft.com/office/drawing/2014/main" id="{D169B4A9-F5D1-634E-A6A3-43C19BDAA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7609408" cy="2320413"/>
          </a:xfrm>
          <a:prstGeom prst="rect">
            <a:avLst/>
          </a:prstGeom>
          <a:effectLst>
            <a:outerShdw blurRad="98425" dist="38100" dir="2700000" sx="101000" sy="101000" algn="tl" rotWithShape="0">
              <a:srgbClr val="000000">
                <a:alpha val="43000"/>
              </a:srgbClr>
            </a:outerShdw>
          </a:effectLst>
        </p:spPr>
      </p:pic>
      <p:pic>
        <p:nvPicPr>
          <p:cNvPr id="5" name="Picture 4" descr="Screen Shot 2012-05-17 at 9.22.02 AM.png">
            <a:extLst>
              <a:ext uri="{FF2B5EF4-FFF2-40B4-BE49-F238E27FC236}">
                <a16:creationId xmlns:a16="http://schemas.microsoft.com/office/drawing/2014/main" id="{1FC75C6A-B68A-314F-A7D8-C16829C25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35191"/>
            <a:ext cx="3814916" cy="3608929"/>
          </a:xfrm>
          <a:prstGeom prst="rect">
            <a:avLst/>
          </a:prstGeom>
          <a:effectLst>
            <a:outerShdw blurRad="98425" dist="38100" dir="2700000" sx="101000" sy="101000" algn="tl" rotWithShape="0">
              <a:srgbClr val="000000">
                <a:alpha val="43000"/>
              </a:srgbClr>
            </a:outerShdw>
          </a:effectLst>
        </p:spPr>
      </p:pic>
      <p:pic>
        <p:nvPicPr>
          <p:cNvPr id="6" name="Picture 5" descr="Screen Shot 2012-05-17 at 10.06.48 AM.png">
            <a:extLst>
              <a:ext uri="{FF2B5EF4-FFF2-40B4-BE49-F238E27FC236}">
                <a16:creationId xmlns:a16="http://schemas.microsoft.com/office/drawing/2014/main" id="{24CEC2AA-97C6-0C44-BBBD-94240232E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287" y="2535191"/>
            <a:ext cx="2891279" cy="3692677"/>
          </a:xfrm>
          <a:prstGeom prst="rect">
            <a:avLst/>
          </a:prstGeom>
          <a:effectLst>
            <a:outerShdw blurRad="98425" dist="38100" dir="2700000" sx="101000" sy="101000" algn="tl" rotWithShape="0">
              <a:srgbClr val="000000">
                <a:alpha val="43000"/>
              </a:srgbClr>
            </a:outerShdw>
          </a:effectLst>
        </p:spPr>
      </p:pic>
      <p:pic>
        <p:nvPicPr>
          <p:cNvPr id="7" name="Picture 6" descr="Screen Shot 2012-05-17 at 10.19.08 AM.png">
            <a:extLst>
              <a:ext uri="{FF2B5EF4-FFF2-40B4-BE49-F238E27FC236}">
                <a16:creationId xmlns:a16="http://schemas.microsoft.com/office/drawing/2014/main" id="{C9D17D14-82DA-614A-B3BA-75303E740F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7151" y="24127"/>
            <a:ext cx="4424846" cy="2062935"/>
          </a:xfrm>
          <a:prstGeom prst="rect">
            <a:avLst/>
          </a:prstGeom>
          <a:effectLst>
            <a:outerShdw blurRad="98425" dist="38100" dir="2700000" sx="101000" sy="101000" algn="tl" rotWithShape="0">
              <a:srgbClr val="000000">
                <a:alpha val="43000"/>
              </a:srgbClr>
            </a:outerShdw>
          </a:effectLst>
        </p:spPr>
      </p:pic>
      <p:pic>
        <p:nvPicPr>
          <p:cNvPr id="8" name="Picture 7">
            <a:extLst>
              <a:ext uri="{FF2B5EF4-FFF2-40B4-BE49-F238E27FC236}">
                <a16:creationId xmlns:a16="http://schemas.microsoft.com/office/drawing/2014/main" id="{3D35768A-8061-EC46-8D77-057DCBDB1D4A}"/>
              </a:ext>
            </a:extLst>
          </p:cNvPr>
          <p:cNvPicPr>
            <a:picLocks noChangeAspect="1"/>
          </p:cNvPicPr>
          <p:nvPr/>
        </p:nvPicPr>
        <p:blipFill>
          <a:blip r:embed="rId7"/>
          <a:stretch>
            <a:fillRect/>
          </a:stretch>
        </p:blipFill>
        <p:spPr>
          <a:xfrm>
            <a:off x="7403364" y="3369047"/>
            <a:ext cx="4424842" cy="1012482"/>
          </a:xfrm>
          <a:prstGeom prst="rect">
            <a:avLst/>
          </a:prstGeom>
          <a:effectLst>
            <a:outerShdw blurRad="98425" dist="38100" dir="2700000" sx="101000" sy="101000" algn="tl" rotWithShape="0">
              <a:srgbClr val="000000">
                <a:alpha val="43000"/>
              </a:srgbClr>
            </a:outerShdw>
          </a:effectLst>
        </p:spPr>
      </p:pic>
    </p:spTree>
    <p:extLst>
      <p:ext uri="{BB962C8B-B14F-4D97-AF65-F5344CB8AC3E}">
        <p14:creationId xmlns:p14="http://schemas.microsoft.com/office/powerpoint/2010/main" val="2482895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F048-3FE6-0449-82CE-6877A931F28B}"/>
              </a:ext>
            </a:extLst>
          </p:cNvPr>
          <p:cNvSpPr>
            <a:spLocks noGrp="1"/>
          </p:cNvSpPr>
          <p:nvPr>
            <p:ph type="title"/>
          </p:nvPr>
        </p:nvSpPr>
        <p:spPr/>
        <p:txBody>
          <a:bodyPr/>
          <a:lstStyle/>
          <a:p>
            <a:r>
              <a:rPr lang="en-US" dirty="0"/>
              <a:t>Examples of Distraction</a:t>
            </a:r>
          </a:p>
        </p:txBody>
      </p:sp>
      <p:sp>
        <p:nvSpPr>
          <p:cNvPr id="3" name="Content Placeholder 2">
            <a:extLst>
              <a:ext uri="{FF2B5EF4-FFF2-40B4-BE49-F238E27FC236}">
                <a16:creationId xmlns:a16="http://schemas.microsoft.com/office/drawing/2014/main" id="{A8763B16-3800-914D-A785-23501F82A6A4}"/>
              </a:ext>
            </a:extLst>
          </p:cNvPr>
          <p:cNvSpPr>
            <a:spLocks noGrp="1"/>
          </p:cNvSpPr>
          <p:nvPr>
            <p:ph idx="1"/>
          </p:nvPr>
        </p:nvSpPr>
        <p:spPr>
          <a:xfrm>
            <a:off x="838200" y="1825625"/>
            <a:ext cx="6477000" cy="4351338"/>
          </a:xfrm>
        </p:spPr>
        <p:txBody>
          <a:bodyPr/>
          <a:lstStyle/>
          <a:p>
            <a:r>
              <a:rPr lang="en-US" dirty="0"/>
              <a:t>Flooding information to the public</a:t>
            </a:r>
          </a:p>
          <a:p>
            <a:pPr lvl="1"/>
            <a:r>
              <a:rPr lang="en-US" dirty="0"/>
              <a:t>Social media</a:t>
            </a:r>
          </a:p>
          <a:p>
            <a:pPr lvl="1"/>
            <a:r>
              <a:rPr lang="en-US" dirty="0"/>
              <a:t>Pollution of search engine results</a:t>
            </a:r>
          </a:p>
          <a:p>
            <a:endParaRPr lang="en-US" dirty="0"/>
          </a:p>
          <a:p>
            <a:r>
              <a:rPr lang="en-US" dirty="0"/>
              <a:t>Flooding information to the media </a:t>
            </a:r>
            <a:br>
              <a:rPr lang="en-US" dirty="0"/>
            </a:br>
            <a:r>
              <a:rPr lang="en-US" dirty="0"/>
              <a:t>(press releases)</a:t>
            </a:r>
          </a:p>
          <a:p>
            <a:pPr lvl="1"/>
            <a:r>
              <a:rPr lang="en-US" dirty="0"/>
              <a:t>Tobacco industry (Philip Morris)</a:t>
            </a:r>
          </a:p>
          <a:p>
            <a:pPr lvl="1"/>
            <a:r>
              <a:rPr lang="en-US" dirty="0"/>
              <a:t>Sports (NFL)</a:t>
            </a:r>
          </a:p>
        </p:txBody>
      </p:sp>
      <p:pic>
        <p:nvPicPr>
          <p:cNvPr id="4" name="Picture 3">
            <a:extLst>
              <a:ext uri="{FF2B5EF4-FFF2-40B4-BE49-F238E27FC236}">
                <a16:creationId xmlns:a16="http://schemas.microsoft.com/office/drawing/2014/main" id="{46A9BF2D-95F0-9645-ACEC-5EA671221109}"/>
              </a:ext>
            </a:extLst>
          </p:cNvPr>
          <p:cNvPicPr>
            <a:picLocks noChangeAspect="1"/>
          </p:cNvPicPr>
          <p:nvPr/>
        </p:nvPicPr>
        <p:blipFill>
          <a:blip r:embed="rId2"/>
          <a:stretch>
            <a:fillRect/>
          </a:stretch>
        </p:blipFill>
        <p:spPr>
          <a:xfrm>
            <a:off x="7747102" y="107950"/>
            <a:ext cx="4000198" cy="5887616"/>
          </a:xfrm>
          <a:prstGeom prst="rect">
            <a:avLst/>
          </a:prstGeom>
        </p:spPr>
      </p:pic>
      <p:pic>
        <p:nvPicPr>
          <p:cNvPr id="5" name="Picture 4">
            <a:extLst>
              <a:ext uri="{FF2B5EF4-FFF2-40B4-BE49-F238E27FC236}">
                <a16:creationId xmlns:a16="http://schemas.microsoft.com/office/drawing/2014/main" id="{9FA9D648-A04E-9D4A-82BC-E27BAE2A934A}"/>
              </a:ext>
            </a:extLst>
          </p:cNvPr>
          <p:cNvPicPr>
            <a:picLocks noChangeAspect="1"/>
          </p:cNvPicPr>
          <p:nvPr/>
        </p:nvPicPr>
        <p:blipFill>
          <a:blip r:embed="rId3"/>
          <a:stretch>
            <a:fillRect/>
          </a:stretch>
        </p:blipFill>
        <p:spPr>
          <a:xfrm>
            <a:off x="6497216" y="3536950"/>
            <a:ext cx="5149850" cy="3321050"/>
          </a:xfrm>
          <a:prstGeom prst="rect">
            <a:avLst/>
          </a:prstGeom>
        </p:spPr>
      </p:pic>
    </p:spTree>
    <p:extLst>
      <p:ext uri="{BB962C8B-B14F-4D97-AF65-F5344CB8AC3E}">
        <p14:creationId xmlns:p14="http://schemas.microsoft.com/office/powerpoint/2010/main" val="4006377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9EC3-77D6-F048-A718-AAEC89B0179C}"/>
              </a:ext>
            </a:extLst>
          </p:cNvPr>
          <p:cNvSpPr>
            <a:spLocks noGrp="1"/>
          </p:cNvSpPr>
          <p:nvPr>
            <p:ph type="title"/>
          </p:nvPr>
        </p:nvSpPr>
        <p:spPr>
          <a:xfrm>
            <a:off x="838200" y="365125"/>
            <a:ext cx="10955694" cy="1325563"/>
          </a:xfrm>
        </p:spPr>
        <p:txBody>
          <a:bodyPr>
            <a:normAutofit fontScale="90000"/>
          </a:bodyPr>
          <a:lstStyle/>
          <a:p>
            <a:r>
              <a:rPr lang="en-US" dirty="0"/>
              <a:t>Flooding:</a:t>
            </a:r>
            <a:br>
              <a:rPr lang="en-US" dirty="0"/>
            </a:br>
            <a:r>
              <a:rPr lang="en-US" dirty="0"/>
              <a:t> Might Be The Most Dangerous Form of Censorship!</a:t>
            </a:r>
          </a:p>
        </p:txBody>
      </p:sp>
      <p:sp>
        <p:nvSpPr>
          <p:cNvPr id="3" name="Content Placeholder 2">
            <a:extLst>
              <a:ext uri="{FF2B5EF4-FFF2-40B4-BE49-F238E27FC236}">
                <a16:creationId xmlns:a16="http://schemas.microsoft.com/office/drawing/2014/main" id="{166B4DA0-428D-8E46-887F-3C8D46FC1032}"/>
              </a:ext>
            </a:extLst>
          </p:cNvPr>
          <p:cNvSpPr>
            <a:spLocks noGrp="1"/>
          </p:cNvSpPr>
          <p:nvPr>
            <p:ph idx="1"/>
          </p:nvPr>
        </p:nvSpPr>
        <p:spPr>
          <a:xfrm>
            <a:off x="838200" y="2141537"/>
            <a:ext cx="10515600" cy="4351338"/>
          </a:xfrm>
        </p:spPr>
        <p:txBody>
          <a:bodyPr/>
          <a:lstStyle/>
          <a:p>
            <a:r>
              <a:rPr lang="en-US" dirty="0"/>
              <a:t>It takes advantage of our limited attention span</a:t>
            </a:r>
          </a:p>
          <a:p>
            <a:endParaRPr lang="en-US" dirty="0"/>
          </a:p>
          <a:p>
            <a:r>
              <a:rPr lang="en-US" dirty="0"/>
              <a:t>It is rarely illegal</a:t>
            </a:r>
            <a:br>
              <a:rPr lang="en-US" dirty="0"/>
            </a:br>
            <a:endParaRPr lang="en-US" dirty="0"/>
          </a:p>
          <a:p>
            <a:r>
              <a:rPr lang="en-US" dirty="0"/>
              <a:t>It can be difficult to identify</a:t>
            </a:r>
          </a:p>
        </p:txBody>
      </p:sp>
      <p:pic>
        <p:nvPicPr>
          <p:cNvPr id="4" name="Picture 3">
            <a:extLst>
              <a:ext uri="{FF2B5EF4-FFF2-40B4-BE49-F238E27FC236}">
                <a16:creationId xmlns:a16="http://schemas.microsoft.com/office/drawing/2014/main" id="{5C85512F-1DE7-4D48-A104-B462DE44BA80}"/>
              </a:ext>
            </a:extLst>
          </p:cNvPr>
          <p:cNvPicPr>
            <a:picLocks noChangeAspect="1"/>
          </p:cNvPicPr>
          <p:nvPr/>
        </p:nvPicPr>
        <p:blipFill>
          <a:blip r:embed="rId2"/>
          <a:stretch>
            <a:fillRect/>
          </a:stretch>
        </p:blipFill>
        <p:spPr>
          <a:xfrm rot="21444474">
            <a:off x="6766195" y="2705876"/>
            <a:ext cx="3832754" cy="3881535"/>
          </a:xfrm>
          <a:prstGeom prst="rect">
            <a:avLst/>
          </a:prstGeom>
        </p:spPr>
      </p:pic>
    </p:spTree>
    <p:extLst>
      <p:ext uri="{BB962C8B-B14F-4D97-AF65-F5344CB8AC3E}">
        <p14:creationId xmlns:p14="http://schemas.microsoft.com/office/powerpoint/2010/main" val="1553364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59497" y="1131790"/>
            <a:ext cx="9873006" cy="2387600"/>
          </a:xfrm>
        </p:spPr>
        <p:txBody>
          <a:bodyPr>
            <a:normAutofit/>
          </a:bodyPr>
          <a:lstStyle/>
          <a:p>
            <a:r>
              <a:rPr lang="en-US" sz="4000" b="1" dirty="0"/>
              <a:t>Internet Censorship and Online Speech</a:t>
            </a:r>
            <a:br>
              <a:rPr lang="en-US" sz="4000" dirty="0"/>
            </a:br>
            <a:r>
              <a:rPr lang="en-US" sz="3600" dirty="0"/>
              <a:t>Chapter 9.2: Social Media Behavior of Propagandists</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967084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5-17 at 10.12.17 AM.png">
            <a:extLst>
              <a:ext uri="{FF2B5EF4-FFF2-40B4-BE49-F238E27FC236}">
                <a16:creationId xmlns:a16="http://schemas.microsoft.com/office/drawing/2014/main" id="{D169B4A9-F5D1-634E-A6A3-43C19BDAA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7609408" cy="2320413"/>
          </a:xfrm>
          <a:prstGeom prst="rect">
            <a:avLst/>
          </a:prstGeom>
          <a:effectLst>
            <a:outerShdw blurRad="98425" dist="38100" dir="2700000" sx="101000" sy="101000" algn="tl" rotWithShape="0">
              <a:srgbClr val="000000">
                <a:alpha val="43000"/>
              </a:srgbClr>
            </a:outerShdw>
          </a:effectLst>
        </p:spPr>
      </p:pic>
      <p:pic>
        <p:nvPicPr>
          <p:cNvPr id="5" name="Picture 4" descr="Screen Shot 2012-05-17 at 9.22.02 AM.png">
            <a:extLst>
              <a:ext uri="{FF2B5EF4-FFF2-40B4-BE49-F238E27FC236}">
                <a16:creationId xmlns:a16="http://schemas.microsoft.com/office/drawing/2014/main" id="{1FC75C6A-B68A-314F-A7D8-C16829C25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35191"/>
            <a:ext cx="3814916" cy="3608929"/>
          </a:xfrm>
          <a:prstGeom prst="rect">
            <a:avLst/>
          </a:prstGeom>
          <a:effectLst>
            <a:outerShdw blurRad="98425" dist="38100" dir="2700000" sx="101000" sy="101000" algn="tl" rotWithShape="0">
              <a:srgbClr val="000000">
                <a:alpha val="43000"/>
              </a:srgbClr>
            </a:outerShdw>
          </a:effectLst>
        </p:spPr>
      </p:pic>
      <p:pic>
        <p:nvPicPr>
          <p:cNvPr id="6" name="Picture 5" descr="Screen Shot 2012-05-17 at 10.06.48 AM.png">
            <a:extLst>
              <a:ext uri="{FF2B5EF4-FFF2-40B4-BE49-F238E27FC236}">
                <a16:creationId xmlns:a16="http://schemas.microsoft.com/office/drawing/2014/main" id="{24CEC2AA-97C6-0C44-BBBD-94240232E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9287" y="2535191"/>
            <a:ext cx="2891279" cy="3692677"/>
          </a:xfrm>
          <a:prstGeom prst="rect">
            <a:avLst/>
          </a:prstGeom>
          <a:effectLst>
            <a:outerShdw blurRad="98425" dist="38100" dir="2700000" sx="101000" sy="101000" algn="tl" rotWithShape="0">
              <a:srgbClr val="000000">
                <a:alpha val="43000"/>
              </a:srgbClr>
            </a:outerShdw>
          </a:effectLst>
        </p:spPr>
      </p:pic>
      <p:pic>
        <p:nvPicPr>
          <p:cNvPr id="7" name="Picture 6" descr="Screen Shot 2012-05-17 at 10.19.08 AM.png">
            <a:extLst>
              <a:ext uri="{FF2B5EF4-FFF2-40B4-BE49-F238E27FC236}">
                <a16:creationId xmlns:a16="http://schemas.microsoft.com/office/drawing/2014/main" id="{C9D17D14-82DA-614A-B3BA-75303E740F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7151" y="24127"/>
            <a:ext cx="4424846" cy="2062935"/>
          </a:xfrm>
          <a:prstGeom prst="rect">
            <a:avLst/>
          </a:prstGeom>
          <a:effectLst>
            <a:outerShdw blurRad="98425" dist="38100" dir="2700000" sx="101000" sy="101000" algn="tl" rotWithShape="0">
              <a:srgbClr val="000000">
                <a:alpha val="43000"/>
              </a:srgbClr>
            </a:outerShdw>
          </a:effectLst>
        </p:spPr>
      </p:pic>
      <p:pic>
        <p:nvPicPr>
          <p:cNvPr id="8" name="Picture 7">
            <a:extLst>
              <a:ext uri="{FF2B5EF4-FFF2-40B4-BE49-F238E27FC236}">
                <a16:creationId xmlns:a16="http://schemas.microsoft.com/office/drawing/2014/main" id="{3D35768A-8061-EC46-8D77-057DCBDB1D4A}"/>
              </a:ext>
            </a:extLst>
          </p:cNvPr>
          <p:cNvPicPr>
            <a:picLocks noChangeAspect="1"/>
          </p:cNvPicPr>
          <p:nvPr/>
        </p:nvPicPr>
        <p:blipFill>
          <a:blip r:embed="rId7"/>
          <a:stretch>
            <a:fillRect/>
          </a:stretch>
        </p:blipFill>
        <p:spPr>
          <a:xfrm>
            <a:off x="7403364" y="3369047"/>
            <a:ext cx="4424842" cy="1012482"/>
          </a:xfrm>
          <a:prstGeom prst="rect">
            <a:avLst/>
          </a:prstGeom>
          <a:effectLst>
            <a:outerShdw blurRad="98425" dist="38100" dir="2700000" sx="101000" sy="101000" algn="tl" rotWithShape="0">
              <a:srgbClr val="000000">
                <a:alpha val="43000"/>
              </a:srgbClr>
            </a:outerShdw>
          </a:effectLst>
        </p:spPr>
      </p:pic>
    </p:spTree>
    <p:extLst>
      <p:ext uri="{BB962C8B-B14F-4D97-AF65-F5344CB8AC3E}">
        <p14:creationId xmlns:p14="http://schemas.microsoft.com/office/powerpoint/2010/main" val="2228048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815F3-3CBC-CD44-941C-0D3E69943C7A}"/>
              </a:ext>
            </a:extLst>
          </p:cNvPr>
          <p:cNvSpPr>
            <a:spLocks noGrp="1"/>
          </p:cNvSpPr>
          <p:nvPr>
            <p:ph type="title"/>
          </p:nvPr>
        </p:nvSpPr>
        <p:spPr/>
        <p:txBody>
          <a:bodyPr/>
          <a:lstStyle/>
          <a:p>
            <a:r>
              <a:rPr lang="en-US" dirty="0"/>
              <a:t>Use of Social Media to Spread Propaganda</a:t>
            </a:r>
          </a:p>
        </p:txBody>
      </p:sp>
      <p:sp>
        <p:nvSpPr>
          <p:cNvPr id="3" name="Content Placeholder 2">
            <a:extLst>
              <a:ext uri="{FF2B5EF4-FFF2-40B4-BE49-F238E27FC236}">
                <a16:creationId xmlns:a16="http://schemas.microsoft.com/office/drawing/2014/main" id="{A0C32FAC-D0F4-5744-9944-0E1574EAE9BE}"/>
              </a:ext>
            </a:extLst>
          </p:cNvPr>
          <p:cNvSpPr>
            <a:spLocks noGrp="1"/>
          </p:cNvSpPr>
          <p:nvPr>
            <p:ph idx="1"/>
          </p:nvPr>
        </p:nvSpPr>
        <p:spPr>
          <a:xfrm>
            <a:off x="838200" y="1825625"/>
            <a:ext cx="6825792" cy="4351338"/>
          </a:xfrm>
        </p:spPr>
        <p:txBody>
          <a:bodyPr>
            <a:normAutofit lnSpcReduction="10000"/>
          </a:bodyPr>
          <a:lstStyle/>
          <a:p>
            <a:r>
              <a:rPr lang="en-US" dirty="0"/>
              <a:t>Social media is an efficient conduit for quickly spreading information to many people.</a:t>
            </a:r>
          </a:p>
          <a:p>
            <a:endParaRPr lang="en-US" dirty="0"/>
          </a:p>
          <a:p>
            <a:r>
              <a:rPr lang="en-US" dirty="0"/>
              <a:t>On Twitter, posting patterns of users who sometimes spread propaganda bear certain hallmarks:</a:t>
            </a:r>
          </a:p>
          <a:p>
            <a:pPr lvl="1"/>
            <a:r>
              <a:rPr lang="en-US" dirty="0"/>
              <a:t>High tweet volume</a:t>
            </a:r>
          </a:p>
          <a:p>
            <a:pPr lvl="1"/>
            <a:r>
              <a:rPr lang="en-US" dirty="0"/>
              <a:t>High ratio of retweets to original content</a:t>
            </a:r>
          </a:p>
          <a:p>
            <a:pPr lvl="1"/>
            <a:r>
              <a:rPr lang="en-US" dirty="0"/>
              <a:t>Short time between original post and retweet</a:t>
            </a:r>
          </a:p>
          <a:p>
            <a:pPr lvl="1"/>
            <a:r>
              <a:rPr lang="en-US" dirty="0"/>
              <a:t>Colluding with other users</a:t>
            </a:r>
          </a:p>
        </p:txBody>
      </p:sp>
    </p:spTree>
    <p:extLst>
      <p:ext uri="{BB962C8B-B14F-4D97-AF65-F5344CB8AC3E}">
        <p14:creationId xmlns:p14="http://schemas.microsoft.com/office/powerpoint/2010/main" val="1519182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BD3B18-784C-CF4F-91F2-17810E2EFB56}"/>
              </a:ext>
            </a:extLst>
          </p:cNvPr>
          <p:cNvSpPr>
            <a:spLocks noGrp="1"/>
          </p:cNvSpPr>
          <p:nvPr>
            <p:ph type="title"/>
          </p:nvPr>
        </p:nvSpPr>
        <p:spPr>
          <a:xfrm>
            <a:off x="1198181" y="560881"/>
            <a:ext cx="9795638" cy="1114380"/>
          </a:xfrm>
        </p:spPr>
        <p:txBody>
          <a:bodyPr vert="horz" lIns="91440" tIns="45720" rIns="91440" bIns="45720" rtlCol="0" anchor="b">
            <a:normAutofit/>
          </a:bodyPr>
          <a:lstStyle/>
          <a:p>
            <a:r>
              <a:rPr lang="en-US" sz="5200" dirty="0"/>
              <a:t>Studying Propaganda</a:t>
            </a:r>
          </a:p>
        </p:txBody>
      </p:sp>
      <p:pic>
        <p:nvPicPr>
          <p:cNvPr id="5" name="Picture 4" descr="Graphical user interface, application&#10;&#10;Description automatically generated">
            <a:extLst>
              <a:ext uri="{FF2B5EF4-FFF2-40B4-BE49-F238E27FC236}">
                <a16:creationId xmlns:a16="http://schemas.microsoft.com/office/drawing/2014/main" id="{7EBFBE72-AD69-BC4A-8A16-D5F58BA15763}"/>
              </a:ext>
            </a:extLst>
          </p:cNvPr>
          <p:cNvPicPr>
            <a:picLocks noChangeAspect="1"/>
          </p:cNvPicPr>
          <p:nvPr/>
        </p:nvPicPr>
        <p:blipFill>
          <a:blip r:embed="rId2"/>
          <a:stretch>
            <a:fillRect/>
          </a:stretch>
        </p:blipFill>
        <p:spPr>
          <a:xfrm>
            <a:off x="663348" y="2236142"/>
            <a:ext cx="4713205" cy="3346376"/>
          </a:xfrm>
          <a:prstGeom prst="rect">
            <a:avLst/>
          </a:prstGeom>
        </p:spPr>
      </p:pic>
      <p:pic>
        <p:nvPicPr>
          <p:cNvPr id="4" name="Picture 3" descr="Table&#10;&#10;Description automatically generated">
            <a:extLst>
              <a:ext uri="{FF2B5EF4-FFF2-40B4-BE49-F238E27FC236}">
                <a16:creationId xmlns:a16="http://schemas.microsoft.com/office/drawing/2014/main" id="{8D621C47-9565-8047-960D-076D7DD3F590}"/>
              </a:ext>
            </a:extLst>
          </p:cNvPr>
          <p:cNvPicPr>
            <a:picLocks noChangeAspect="1"/>
          </p:cNvPicPr>
          <p:nvPr/>
        </p:nvPicPr>
        <p:blipFill>
          <a:blip r:embed="rId3"/>
          <a:stretch>
            <a:fillRect/>
          </a:stretch>
        </p:blipFill>
        <p:spPr>
          <a:xfrm>
            <a:off x="5937408" y="2510511"/>
            <a:ext cx="5828261" cy="2506152"/>
          </a:xfrm>
          <a:prstGeom prst="rect">
            <a:avLst/>
          </a:prstGeom>
        </p:spPr>
      </p:pic>
    </p:spTree>
    <p:extLst>
      <p:ext uri="{BB962C8B-B14F-4D97-AF65-F5344CB8AC3E}">
        <p14:creationId xmlns:p14="http://schemas.microsoft.com/office/powerpoint/2010/main" val="46298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B069-2CC6-7043-8659-8C4A870A6D9E}"/>
              </a:ext>
            </a:extLst>
          </p:cNvPr>
          <p:cNvSpPr>
            <a:spLocks noGrp="1"/>
          </p:cNvSpPr>
          <p:nvPr>
            <p:ph type="title"/>
          </p:nvPr>
        </p:nvSpPr>
        <p:spPr/>
        <p:txBody>
          <a:bodyPr/>
          <a:lstStyle/>
          <a:p>
            <a:r>
              <a:rPr lang="en-US" dirty="0"/>
              <a:t>Posts are Highly Skewed Towards a Few Users</a:t>
            </a:r>
          </a:p>
        </p:txBody>
      </p:sp>
      <p:pic>
        <p:nvPicPr>
          <p:cNvPr id="3" name="Picture 2">
            <a:extLst>
              <a:ext uri="{FF2B5EF4-FFF2-40B4-BE49-F238E27FC236}">
                <a16:creationId xmlns:a16="http://schemas.microsoft.com/office/drawing/2014/main" id="{AEC0B569-59C2-2C45-93FD-3C5B210E2811}"/>
              </a:ext>
            </a:extLst>
          </p:cNvPr>
          <p:cNvPicPr>
            <a:picLocks noChangeAspect="1"/>
          </p:cNvPicPr>
          <p:nvPr/>
        </p:nvPicPr>
        <p:blipFill>
          <a:blip r:embed="rId2"/>
          <a:stretch>
            <a:fillRect/>
          </a:stretch>
        </p:blipFill>
        <p:spPr>
          <a:xfrm>
            <a:off x="2285935" y="1690688"/>
            <a:ext cx="6413500" cy="4965700"/>
          </a:xfrm>
          <a:prstGeom prst="rect">
            <a:avLst/>
          </a:prstGeom>
        </p:spPr>
      </p:pic>
    </p:spTree>
    <p:extLst>
      <p:ext uri="{BB962C8B-B14F-4D97-AF65-F5344CB8AC3E}">
        <p14:creationId xmlns:p14="http://schemas.microsoft.com/office/powerpoint/2010/main" val="2556183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D5574-84CC-EA43-A36E-7A9A19AD0558}"/>
              </a:ext>
            </a:extLst>
          </p:cNvPr>
          <p:cNvSpPr>
            <a:spLocks noGrp="1"/>
          </p:cNvSpPr>
          <p:nvPr>
            <p:ph type="title"/>
          </p:nvPr>
        </p:nvSpPr>
        <p:spPr/>
        <p:txBody>
          <a:bodyPr/>
          <a:lstStyle/>
          <a:p>
            <a:r>
              <a:rPr lang="en-US" dirty="0"/>
              <a:t>Faster Retweet</a:t>
            </a:r>
          </a:p>
        </p:txBody>
      </p:sp>
      <p:pic>
        <p:nvPicPr>
          <p:cNvPr id="3" name="Picture 2">
            <a:extLst>
              <a:ext uri="{FF2B5EF4-FFF2-40B4-BE49-F238E27FC236}">
                <a16:creationId xmlns:a16="http://schemas.microsoft.com/office/drawing/2014/main" id="{364418F0-3AC5-4D43-A245-EBE9F6F5091E}"/>
              </a:ext>
            </a:extLst>
          </p:cNvPr>
          <p:cNvPicPr>
            <a:picLocks noChangeAspect="1"/>
          </p:cNvPicPr>
          <p:nvPr/>
        </p:nvPicPr>
        <p:blipFill>
          <a:blip r:embed="rId2"/>
          <a:stretch>
            <a:fillRect/>
          </a:stretch>
        </p:blipFill>
        <p:spPr>
          <a:xfrm>
            <a:off x="2616920" y="1431757"/>
            <a:ext cx="6958160" cy="5278230"/>
          </a:xfrm>
          <a:prstGeom prst="rect">
            <a:avLst/>
          </a:prstGeom>
        </p:spPr>
      </p:pic>
    </p:spTree>
    <p:extLst>
      <p:ext uri="{BB962C8B-B14F-4D97-AF65-F5344CB8AC3E}">
        <p14:creationId xmlns:p14="http://schemas.microsoft.com/office/powerpoint/2010/main" val="44572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Chapter 9.1: Flooding and Distraction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680007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2F162-D601-554A-9CB3-19514123CFD3}"/>
              </a:ext>
            </a:extLst>
          </p:cNvPr>
          <p:cNvSpPr>
            <a:spLocks noGrp="1"/>
          </p:cNvSpPr>
          <p:nvPr>
            <p:ph type="title"/>
          </p:nvPr>
        </p:nvSpPr>
        <p:spPr/>
        <p:txBody>
          <a:bodyPr/>
          <a:lstStyle/>
          <a:p>
            <a:r>
              <a:rPr lang="en-US" dirty="0"/>
              <a:t>The Media Ecosystem</a:t>
            </a:r>
          </a:p>
        </p:txBody>
      </p:sp>
      <p:pic>
        <p:nvPicPr>
          <p:cNvPr id="3" name="Picture 2">
            <a:extLst>
              <a:ext uri="{FF2B5EF4-FFF2-40B4-BE49-F238E27FC236}">
                <a16:creationId xmlns:a16="http://schemas.microsoft.com/office/drawing/2014/main" id="{6AD591BB-1AFF-A749-A3E3-338C65FA7742}"/>
              </a:ext>
            </a:extLst>
          </p:cNvPr>
          <p:cNvPicPr>
            <a:picLocks noChangeAspect="1"/>
          </p:cNvPicPr>
          <p:nvPr/>
        </p:nvPicPr>
        <p:blipFill>
          <a:blip r:embed="rId3"/>
          <a:stretch>
            <a:fillRect/>
          </a:stretch>
        </p:blipFill>
        <p:spPr>
          <a:xfrm>
            <a:off x="676177" y="2394408"/>
            <a:ext cx="5750057" cy="3938506"/>
          </a:xfrm>
          <a:prstGeom prst="rect">
            <a:avLst/>
          </a:prstGeom>
        </p:spPr>
      </p:pic>
      <p:pic>
        <p:nvPicPr>
          <p:cNvPr id="4" name="Picture 3">
            <a:extLst>
              <a:ext uri="{FF2B5EF4-FFF2-40B4-BE49-F238E27FC236}">
                <a16:creationId xmlns:a16="http://schemas.microsoft.com/office/drawing/2014/main" id="{A0FF300F-5456-B445-BACC-2E6E7DE98716}"/>
              </a:ext>
            </a:extLst>
          </p:cNvPr>
          <p:cNvPicPr>
            <a:picLocks noChangeAspect="1"/>
          </p:cNvPicPr>
          <p:nvPr/>
        </p:nvPicPr>
        <p:blipFill>
          <a:blip r:embed="rId4"/>
          <a:stretch>
            <a:fillRect/>
          </a:stretch>
        </p:blipFill>
        <p:spPr>
          <a:xfrm>
            <a:off x="6336528" y="0"/>
            <a:ext cx="5855472" cy="6858000"/>
          </a:xfrm>
          <a:prstGeom prst="rect">
            <a:avLst/>
          </a:prstGeom>
        </p:spPr>
      </p:pic>
    </p:spTree>
    <p:extLst>
      <p:ext uri="{BB962C8B-B14F-4D97-AF65-F5344CB8AC3E}">
        <p14:creationId xmlns:p14="http://schemas.microsoft.com/office/powerpoint/2010/main" val="3169686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AE5E4-38B8-C84F-A814-F2B5AA8EDE51}"/>
              </a:ext>
            </a:extLst>
          </p:cNvPr>
          <p:cNvSpPr>
            <a:spLocks noGrp="1"/>
          </p:cNvSpPr>
          <p:nvPr>
            <p:ph type="title"/>
          </p:nvPr>
        </p:nvSpPr>
        <p:spPr/>
        <p:txBody>
          <a:bodyPr/>
          <a:lstStyle/>
          <a:p>
            <a:r>
              <a:rPr lang="en-US" dirty="0"/>
              <a:t>Bots on </a:t>
            </a:r>
            <a:r>
              <a:rPr lang="en-US"/>
              <a:t>Social Media: </a:t>
            </a:r>
            <a:br>
              <a:rPr lang="en-US"/>
            </a:br>
            <a:r>
              <a:rPr lang="en-US"/>
              <a:t>To </a:t>
            </a:r>
            <a:r>
              <a:rPr lang="en-US" dirty="0"/>
              <a:t>What Effect?</a:t>
            </a:r>
          </a:p>
        </p:txBody>
      </p:sp>
      <p:pic>
        <p:nvPicPr>
          <p:cNvPr id="3" name="Picture 2">
            <a:extLst>
              <a:ext uri="{FF2B5EF4-FFF2-40B4-BE49-F238E27FC236}">
                <a16:creationId xmlns:a16="http://schemas.microsoft.com/office/drawing/2014/main" id="{C0CE2F5D-D4AF-F94F-882A-528661C0F6E2}"/>
              </a:ext>
            </a:extLst>
          </p:cNvPr>
          <p:cNvPicPr>
            <a:picLocks noChangeAspect="1"/>
          </p:cNvPicPr>
          <p:nvPr/>
        </p:nvPicPr>
        <p:blipFill>
          <a:blip r:embed="rId2"/>
          <a:stretch>
            <a:fillRect/>
          </a:stretch>
        </p:blipFill>
        <p:spPr>
          <a:xfrm>
            <a:off x="5664567" y="1970202"/>
            <a:ext cx="5477375" cy="4652128"/>
          </a:xfrm>
          <a:prstGeom prst="rect">
            <a:avLst/>
          </a:prstGeom>
        </p:spPr>
      </p:pic>
      <p:pic>
        <p:nvPicPr>
          <p:cNvPr id="4" name="Picture 3">
            <a:extLst>
              <a:ext uri="{FF2B5EF4-FFF2-40B4-BE49-F238E27FC236}">
                <a16:creationId xmlns:a16="http://schemas.microsoft.com/office/drawing/2014/main" id="{E1394987-1810-9A43-8638-7DA9F39E052D}"/>
              </a:ext>
            </a:extLst>
          </p:cNvPr>
          <p:cNvPicPr>
            <a:picLocks noChangeAspect="1"/>
          </p:cNvPicPr>
          <p:nvPr/>
        </p:nvPicPr>
        <p:blipFill>
          <a:blip r:embed="rId3"/>
          <a:stretch>
            <a:fillRect/>
          </a:stretch>
        </p:blipFill>
        <p:spPr>
          <a:xfrm>
            <a:off x="373030" y="1630314"/>
            <a:ext cx="5291537" cy="4992016"/>
          </a:xfrm>
          <a:prstGeom prst="rect">
            <a:avLst/>
          </a:prstGeom>
        </p:spPr>
      </p:pic>
    </p:spTree>
    <p:extLst>
      <p:ext uri="{BB962C8B-B14F-4D97-AF65-F5344CB8AC3E}">
        <p14:creationId xmlns:p14="http://schemas.microsoft.com/office/powerpoint/2010/main" val="1541625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E3AA-44B2-314A-896F-2B83830E9A3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DD7E2612-2D51-534F-BB13-FE7DC3AA139F}"/>
              </a:ext>
            </a:extLst>
          </p:cNvPr>
          <p:cNvSpPr>
            <a:spLocks noGrp="1"/>
          </p:cNvSpPr>
          <p:nvPr>
            <p:ph idx="1"/>
          </p:nvPr>
        </p:nvSpPr>
        <p:spPr/>
        <p:txBody>
          <a:bodyPr>
            <a:normAutofit fontScale="92500" lnSpcReduction="20000"/>
          </a:bodyPr>
          <a:lstStyle/>
          <a:p>
            <a:r>
              <a:rPr lang="en-US" dirty="0"/>
              <a:t>Propaganda is an old concept, long pre-dating social media, but social media has lowered the barrier to spreading propaganda</a:t>
            </a:r>
          </a:p>
          <a:p>
            <a:endParaRPr lang="en-US" dirty="0"/>
          </a:p>
          <a:p>
            <a:r>
              <a:rPr lang="en-US" dirty="0"/>
              <a:t>Propaganda on social media dates back (at least) a decade</a:t>
            </a:r>
          </a:p>
          <a:p>
            <a:endParaRPr lang="en-US" dirty="0"/>
          </a:p>
          <a:p>
            <a:r>
              <a:rPr lang="en-US" dirty="0"/>
              <a:t>Over time, the rise of (both automated and human!) bots has exacerbated the problem.</a:t>
            </a:r>
          </a:p>
          <a:p>
            <a:endParaRPr lang="en-US" dirty="0"/>
          </a:p>
          <a:p>
            <a:r>
              <a:rPr lang="en-US" dirty="0"/>
              <a:t>Sometimes propagandists have telltale behaviors.</a:t>
            </a:r>
          </a:p>
          <a:p>
            <a:endParaRPr lang="en-US" dirty="0"/>
          </a:p>
          <a:p>
            <a:r>
              <a:rPr lang="en-US" dirty="0"/>
              <a:t>“Downstream effects” are not completely understood.</a:t>
            </a:r>
          </a:p>
        </p:txBody>
      </p:sp>
    </p:spTree>
    <p:extLst>
      <p:ext uri="{BB962C8B-B14F-4D97-AF65-F5344CB8AC3E}">
        <p14:creationId xmlns:p14="http://schemas.microsoft.com/office/powerpoint/2010/main" val="2005067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59497" y="1131790"/>
            <a:ext cx="9873006" cy="2387600"/>
          </a:xfrm>
        </p:spPr>
        <p:txBody>
          <a:bodyPr>
            <a:normAutofit/>
          </a:bodyPr>
          <a:lstStyle/>
          <a:p>
            <a:r>
              <a:rPr lang="en-US" sz="4000" b="1" dirty="0"/>
              <a:t>Internet Censorship and Online Speech</a:t>
            </a:r>
            <a:br>
              <a:rPr lang="en-US" sz="4000" dirty="0"/>
            </a:br>
            <a:r>
              <a:rPr lang="en-US" sz="3600" dirty="0"/>
              <a:t>Chapter 9.3: Distraction and Disinformation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1747397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12DF-54BE-5141-B369-2DDC2282859D}"/>
              </a:ext>
            </a:extLst>
          </p:cNvPr>
          <p:cNvSpPr>
            <a:spLocks noGrp="1"/>
          </p:cNvSpPr>
          <p:nvPr>
            <p:ph type="title"/>
          </p:nvPr>
        </p:nvSpPr>
        <p:spPr>
          <a:xfrm>
            <a:off x="237836" y="208107"/>
            <a:ext cx="10515600" cy="1325563"/>
          </a:xfrm>
        </p:spPr>
        <p:txBody>
          <a:bodyPr/>
          <a:lstStyle/>
          <a:p>
            <a:r>
              <a:rPr lang="en-US" dirty="0"/>
              <a:t>Disinformation: A Growing Problem</a:t>
            </a:r>
          </a:p>
        </p:txBody>
      </p:sp>
      <p:pic>
        <p:nvPicPr>
          <p:cNvPr id="4" name="Picture 3">
            <a:extLst>
              <a:ext uri="{FF2B5EF4-FFF2-40B4-BE49-F238E27FC236}">
                <a16:creationId xmlns:a16="http://schemas.microsoft.com/office/drawing/2014/main" id="{1EA31FF8-7695-D44A-816D-FAD41F626684}"/>
              </a:ext>
            </a:extLst>
          </p:cNvPr>
          <p:cNvPicPr>
            <a:picLocks noChangeAspect="1"/>
          </p:cNvPicPr>
          <p:nvPr/>
        </p:nvPicPr>
        <p:blipFill>
          <a:blip r:embed="rId2"/>
          <a:stretch>
            <a:fillRect/>
          </a:stretch>
        </p:blipFill>
        <p:spPr>
          <a:xfrm>
            <a:off x="0" y="1414319"/>
            <a:ext cx="12192000" cy="2182091"/>
          </a:xfrm>
          <a:prstGeom prst="rect">
            <a:avLst/>
          </a:prstGeom>
        </p:spPr>
      </p:pic>
      <p:pic>
        <p:nvPicPr>
          <p:cNvPr id="5" name="Picture 4">
            <a:extLst>
              <a:ext uri="{FF2B5EF4-FFF2-40B4-BE49-F238E27FC236}">
                <a16:creationId xmlns:a16="http://schemas.microsoft.com/office/drawing/2014/main" id="{297B8752-E487-2F40-B9CB-AE88752F813E}"/>
              </a:ext>
            </a:extLst>
          </p:cNvPr>
          <p:cNvPicPr>
            <a:picLocks noChangeAspect="1"/>
          </p:cNvPicPr>
          <p:nvPr/>
        </p:nvPicPr>
        <p:blipFill>
          <a:blip r:embed="rId3"/>
          <a:stretch>
            <a:fillRect/>
          </a:stretch>
        </p:blipFill>
        <p:spPr>
          <a:xfrm>
            <a:off x="5267708" y="2147456"/>
            <a:ext cx="5870605" cy="4710545"/>
          </a:xfrm>
          <a:prstGeom prst="rect">
            <a:avLst/>
          </a:prstGeom>
        </p:spPr>
      </p:pic>
    </p:spTree>
    <p:extLst>
      <p:ext uri="{BB962C8B-B14F-4D97-AF65-F5344CB8AC3E}">
        <p14:creationId xmlns:p14="http://schemas.microsoft.com/office/powerpoint/2010/main" val="3307527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CA1C6B-2373-6745-8ED8-F0E088616FD6}"/>
              </a:ext>
            </a:extLst>
          </p:cNvPr>
          <p:cNvPicPr>
            <a:picLocks noChangeAspect="1"/>
          </p:cNvPicPr>
          <p:nvPr/>
        </p:nvPicPr>
        <p:blipFill>
          <a:blip r:embed="rId2"/>
          <a:stretch>
            <a:fillRect/>
          </a:stretch>
        </p:blipFill>
        <p:spPr>
          <a:xfrm>
            <a:off x="2273508" y="0"/>
            <a:ext cx="7644984" cy="6858000"/>
          </a:xfrm>
          <a:prstGeom prst="rect">
            <a:avLst/>
          </a:prstGeom>
        </p:spPr>
      </p:pic>
    </p:spTree>
    <p:extLst>
      <p:ext uri="{BB962C8B-B14F-4D97-AF65-F5344CB8AC3E}">
        <p14:creationId xmlns:p14="http://schemas.microsoft.com/office/powerpoint/2010/main" val="2250484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2DE97-603E-6B41-852E-CCBEEFF59818}"/>
              </a:ext>
            </a:extLst>
          </p:cNvPr>
          <p:cNvSpPr>
            <a:spLocks noGrp="1"/>
          </p:cNvSpPr>
          <p:nvPr>
            <p:ph type="title"/>
          </p:nvPr>
        </p:nvSpPr>
        <p:spPr/>
        <p:txBody>
          <a:bodyPr/>
          <a:lstStyle/>
          <a:p>
            <a:r>
              <a:rPr lang="en-US" dirty="0"/>
              <a:t>Disinformation Takes Many Forms</a:t>
            </a:r>
          </a:p>
        </p:txBody>
      </p:sp>
      <p:sp>
        <p:nvSpPr>
          <p:cNvPr id="3" name="Content Placeholder 2">
            <a:extLst>
              <a:ext uri="{FF2B5EF4-FFF2-40B4-BE49-F238E27FC236}">
                <a16:creationId xmlns:a16="http://schemas.microsoft.com/office/drawing/2014/main" id="{B7BCC65B-B926-5347-9585-B757228BC4AF}"/>
              </a:ext>
            </a:extLst>
          </p:cNvPr>
          <p:cNvSpPr>
            <a:spLocks noGrp="1"/>
          </p:cNvSpPr>
          <p:nvPr>
            <p:ph idx="1"/>
          </p:nvPr>
        </p:nvSpPr>
        <p:spPr>
          <a:xfrm>
            <a:off x="838200" y="1825625"/>
            <a:ext cx="4953000" cy="4351339"/>
          </a:xfrm>
        </p:spPr>
        <p:txBody>
          <a:bodyPr/>
          <a:lstStyle/>
          <a:p>
            <a:r>
              <a:rPr lang="en-US" dirty="0"/>
              <a:t>Profit-seeking websites </a:t>
            </a:r>
            <a:br>
              <a:rPr lang="en-US" dirty="0"/>
            </a:br>
            <a:r>
              <a:rPr lang="en-US" dirty="0"/>
              <a:t>(Macedonian clickbait)</a:t>
            </a:r>
          </a:p>
          <a:p>
            <a:r>
              <a:rPr lang="en-US" dirty="0"/>
              <a:t>Political parties and action committees</a:t>
            </a:r>
          </a:p>
          <a:p>
            <a:r>
              <a:rPr lang="en-US" dirty="0"/>
              <a:t>Investors, speculators, insiders</a:t>
            </a:r>
          </a:p>
          <a:p>
            <a:r>
              <a:rPr lang="en-US" dirty="0"/>
              <a:t>Governments</a:t>
            </a:r>
          </a:p>
        </p:txBody>
      </p:sp>
      <p:pic>
        <p:nvPicPr>
          <p:cNvPr id="4" name="Picture 3">
            <a:extLst>
              <a:ext uri="{FF2B5EF4-FFF2-40B4-BE49-F238E27FC236}">
                <a16:creationId xmlns:a16="http://schemas.microsoft.com/office/drawing/2014/main" id="{B4C19BA4-6304-9043-876F-C7D17B8F1BF5}"/>
              </a:ext>
            </a:extLst>
          </p:cNvPr>
          <p:cNvPicPr>
            <a:picLocks noChangeAspect="1"/>
          </p:cNvPicPr>
          <p:nvPr/>
        </p:nvPicPr>
        <p:blipFill>
          <a:blip r:embed="rId2"/>
          <a:stretch>
            <a:fillRect/>
          </a:stretch>
        </p:blipFill>
        <p:spPr>
          <a:xfrm>
            <a:off x="6096000" y="1524001"/>
            <a:ext cx="5699504" cy="4285673"/>
          </a:xfrm>
          <a:prstGeom prst="rect">
            <a:avLst/>
          </a:prstGeom>
        </p:spPr>
      </p:pic>
    </p:spTree>
    <p:extLst>
      <p:ext uri="{BB962C8B-B14F-4D97-AF65-F5344CB8AC3E}">
        <p14:creationId xmlns:p14="http://schemas.microsoft.com/office/powerpoint/2010/main" val="1041946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0A3B-EF3A-304D-819A-B66E568E5987}"/>
              </a:ext>
            </a:extLst>
          </p:cNvPr>
          <p:cNvSpPr>
            <a:spLocks noGrp="1"/>
          </p:cNvSpPr>
          <p:nvPr>
            <p:ph type="title"/>
          </p:nvPr>
        </p:nvSpPr>
        <p:spPr/>
        <p:txBody>
          <a:bodyPr/>
          <a:lstStyle/>
          <a:p>
            <a:r>
              <a:rPr lang="en-US" dirty="0"/>
              <a:t>Manipulation of Online Content</a:t>
            </a:r>
          </a:p>
        </p:txBody>
      </p:sp>
      <p:sp>
        <p:nvSpPr>
          <p:cNvPr id="3" name="Content Placeholder 2">
            <a:extLst>
              <a:ext uri="{FF2B5EF4-FFF2-40B4-BE49-F238E27FC236}">
                <a16:creationId xmlns:a16="http://schemas.microsoft.com/office/drawing/2014/main" id="{AE1BABE9-73A0-5147-B9A6-E722056B94FA}"/>
              </a:ext>
            </a:extLst>
          </p:cNvPr>
          <p:cNvSpPr>
            <a:spLocks noGrp="1"/>
          </p:cNvSpPr>
          <p:nvPr>
            <p:ph sz="half" idx="1"/>
          </p:nvPr>
        </p:nvSpPr>
        <p:spPr>
          <a:xfrm>
            <a:off x="838200" y="1513269"/>
            <a:ext cx="5181600" cy="4764099"/>
          </a:xfrm>
        </p:spPr>
        <p:txBody>
          <a:bodyPr>
            <a:normAutofit fontScale="92500" lnSpcReduction="10000"/>
          </a:bodyPr>
          <a:lstStyle/>
          <a:p>
            <a:r>
              <a:rPr lang="en-US" sz="2667" dirty="0"/>
              <a:t>Who?</a:t>
            </a:r>
          </a:p>
          <a:p>
            <a:pPr lvl="1"/>
            <a:r>
              <a:rPr lang="en-US" sz="2133" dirty="0"/>
              <a:t>Trolls: Offensive speech, emotional effect, “Poe’s Law”</a:t>
            </a:r>
          </a:p>
          <a:p>
            <a:pPr lvl="1"/>
            <a:r>
              <a:rPr lang="en-US" sz="2133" dirty="0"/>
              <a:t>Hate groups, Conspiracy theorists, …</a:t>
            </a:r>
          </a:p>
          <a:p>
            <a:pPr lvl="1"/>
            <a:endParaRPr lang="en-US" sz="2133" dirty="0"/>
          </a:p>
          <a:p>
            <a:r>
              <a:rPr lang="en-US" sz="2667" dirty="0"/>
              <a:t>Where?</a:t>
            </a:r>
          </a:p>
          <a:p>
            <a:pPr lvl="1"/>
            <a:r>
              <a:rPr lang="en-US" sz="2133" dirty="0"/>
              <a:t>Blogs and websites</a:t>
            </a:r>
          </a:p>
          <a:p>
            <a:pPr lvl="1"/>
            <a:r>
              <a:rPr lang="en-US" sz="2133" dirty="0"/>
              <a:t>Forums and message boards</a:t>
            </a:r>
          </a:p>
          <a:p>
            <a:pPr lvl="1"/>
            <a:r>
              <a:rPr lang="en-US" sz="2133" dirty="0"/>
              <a:t>Mainstream social media</a:t>
            </a:r>
          </a:p>
          <a:p>
            <a:pPr lvl="1"/>
            <a:endParaRPr lang="en-US" sz="2133" dirty="0"/>
          </a:p>
          <a:p>
            <a:r>
              <a:rPr lang="en-US" sz="2667" dirty="0"/>
              <a:t>Why?</a:t>
            </a:r>
          </a:p>
          <a:p>
            <a:pPr lvl="1"/>
            <a:r>
              <a:rPr lang="en-US" sz="2133" dirty="0"/>
              <a:t>Ideology</a:t>
            </a:r>
          </a:p>
          <a:p>
            <a:pPr lvl="1"/>
            <a:r>
              <a:rPr lang="en-US" sz="2133" dirty="0"/>
              <a:t>Money</a:t>
            </a:r>
          </a:p>
          <a:p>
            <a:pPr lvl="1"/>
            <a:r>
              <a:rPr lang="en-US" sz="2133" dirty="0"/>
              <a:t>Status/Power</a:t>
            </a:r>
          </a:p>
          <a:p>
            <a:pPr lvl="1"/>
            <a:endParaRPr lang="en-US" sz="2133" dirty="0"/>
          </a:p>
        </p:txBody>
      </p:sp>
      <p:sp>
        <p:nvSpPr>
          <p:cNvPr id="4" name="Content Placeholder 3">
            <a:extLst>
              <a:ext uri="{FF2B5EF4-FFF2-40B4-BE49-F238E27FC236}">
                <a16:creationId xmlns:a16="http://schemas.microsoft.com/office/drawing/2014/main" id="{7E2EE2C2-1D41-FB4A-AC8B-3E06A28B39A0}"/>
              </a:ext>
            </a:extLst>
          </p:cNvPr>
          <p:cNvSpPr>
            <a:spLocks noGrp="1"/>
          </p:cNvSpPr>
          <p:nvPr>
            <p:ph sz="half" idx="2"/>
          </p:nvPr>
        </p:nvSpPr>
        <p:spPr>
          <a:xfrm>
            <a:off x="6172203" y="1513269"/>
            <a:ext cx="5888812" cy="4351339"/>
          </a:xfrm>
        </p:spPr>
        <p:txBody>
          <a:bodyPr>
            <a:normAutofit fontScale="92500" lnSpcReduction="10000"/>
          </a:bodyPr>
          <a:lstStyle/>
          <a:p>
            <a:r>
              <a:rPr lang="en-US" dirty="0"/>
              <a:t>How?</a:t>
            </a:r>
          </a:p>
          <a:p>
            <a:pPr lvl="1"/>
            <a:r>
              <a:rPr lang="en-US" dirty="0"/>
              <a:t>Participatory culture</a:t>
            </a:r>
          </a:p>
          <a:p>
            <a:pPr lvl="1"/>
            <a:r>
              <a:rPr lang="en-US" dirty="0"/>
              <a:t>Networks (e.g., channels, hashtags)</a:t>
            </a:r>
          </a:p>
          <a:p>
            <a:pPr lvl="1"/>
            <a:r>
              <a:rPr lang="en-US" dirty="0"/>
              <a:t>Bots</a:t>
            </a:r>
          </a:p>
          <a:p>
            <a:pPr lvl="1"/>
            <a:r>
              <a:rPr lang="en-US" dirty="0"/>
              <a:t>Framing and amplification</a:t>
            </a:r>
          </a:p>
          <a:p>
            <a:pPr lvl="1"/>
            <a:endParaRPr lang="en-US" dirty="0"/>
          </a:p>
          <a:p>
            <a:r>
              <a:rPr lang="en-US" dirty="0"/>
              <a:t>Why possible?</a:t>
            </a:r>
          </a:p>
          <a:p>
            <a:pPr lvl="1"/>
            <a:r>
              <a:rPr lang="en-US" dirty="0"/>
              <a:t>Decline of local news/Consolidation</a:t>
            </a:r>
          </a:p>
          <a:p>
            <a:pPr lvl="1"/>
            <a:r>
              <a:rPr lang="en-US" dirty="0"/>
              <a:t>Attention economy (“reporter catnip”)</a:t>
            </a:r>
          </a:p>
        </p:txBody>
      </p:sp>
      <p:pic>
        <p:nvPicPr>
          <p:cNvPr id="5" name="Picture 4">
            <a:extLst>
              <a:ext uri="{FF2B5EF4-FFF2-40B4-BE49-F238E27FC236}">
                <a16:creationId xmlns:a16="http://schemas.microsoft.com/office/drawing/2014/main" id="{F96D4560-9752-0C42-9EFE-80E1E6041EBE}"/>
              </a:ext>
            </a:extLst>
          </p:cNvPr>
          <p:cNvPicPr>
            <a:picLocks noChangeAspect="1"/>
          </p:cNvPicPr>
          <p:nvPr/>
        </p:nvPicPr>
        <p:blipFill>
          <a:blip r:embed="rId2"/>
          <a:stretch>
            <a:fillRect/>
          </a:stretch>
        </p:blipFill>
        <p:spPr>
          <a:xfrm>
            <a:off x="8732701" y="5128268"/>
            <a:ext cx="3459299" cy="1720013"/>
          </a:xfrm>
          <a:prstGeom prst="rect">
            <a:avLst/>
          </a:prstGeom>
        </p:spPr>
      </p:pic>
    </p:spTree>
    <p:extLst>
      <p:ext uri="{BB962C8B-B14F-4D97-AF65-F5344CB8AC3E}">
        <p14:creationId xmlns:p14="http://schemas.microsoft.com/office/powerpoint/2010/main" val="1967288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0A47A6-F46C-5147-BF77-257409683B80}"/>
              </a:ext>
            </a:extLst>
          </p:cNvPr>
          <p:cNvPicPr>
            <a:picLocks noChangeAspect="1"/>
          </p:cNvPicPr>
          <p:nvPr/>
        </p:nvPicPr>
        <p:blipFill>
          <a:blip r:embed="rId2"/>
          <a:stretch>
            <a:fillRect/>
          </a:stretch>
        </p:blipFill>
        <p:spPr>
          <a:xfrm>
            <a:off x="718012" y="0"/>
            <a:ext cx="8210395" cy="6858000"/>
          </a:xfrm>
          <a:prstGeom prst="rect">
            <a:avLst/>
          </a:prstGeom>
        </p:spPr>
      </p:pic>
      <p:sp>
        <p:nvSpPr>
          <p:cNvPr id="6" name="TextBox 5">
            <a:extLst>
              <a:ext uri="{FF2B5EF4-FFF2-40B4-BE49-F238E27FC236}">
                <a16:creationId xmlns:a16="http://schemas.microsoft.com/office/drawing/2014/main" id="{75E0AE70-B391-D943-9EF3-601059071262}"/>
              </a:ext>
            </a:extLst>
          </p:cNvPr>
          <p:cNvSpPr txBox="1"/>
          <p:nvPr/>
        </p:nvSpPr>
        <p:spPr>
          <a:xfrm>
            <a:off x="9606224" y="6365558"/>
            <a:ext cx="2585776" cy="338554"/>
          </a:xfrm>
          <a:prstGeom prst="rect">
            <a:avLst/>
          </a:prstGeom>
          <a:solidFill>
            <a:schemeClr val="bg1">
              <a:lumMod val="85000"/>
            </a:schemeClr>
          </a:solidFill>
        </p:spPr>
        <p:txBody>
          <a:bodyPr wrap="square" rtlCol="0">
            <a:spAutoFit/>
          </a:bodyPr>
          <a:lstStyle/>
          <a:p>
            <a:pPr algn="r"/>
            <a:r>
              <a:rPr lang="en-US" sz="1600" dirty="0"/>
              <a:t>Source: </a:t>
            </a:r>
            <a:r>
              <a:rPr lang="en-US" sz="1600" dirty="0" err="1"/>
              <a:t>Benkler</a:t>
            </a:r>
            <a:r>
              <a:rPr lang="en-US" sz="1600" dirty="0"/>
              <a:t> et al. 2018</a:t>
            </a:r>
          </a:p>
        </p:txBody>
      </p:sp>
    </p:spTree>
    <p:extLst>
      <p:ext uri="{BB962C8B-B14F-4D97-AF65-F5344CB8AC3E}">
        <p14:creationId xmlns:p14="http://schemas.microsoft.com/office/powerpoint/2010/main" val="3104319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3DDEF1-834D-6447-985C-FBE40153E210}"/>
              </a:ext>
            </a:extLst>
          </p:cNvPr>
          <p:cNvSpPr>
            <a:spLocks noGrp="1"/>
          </p:cNvSpPr>
          <p:nvPr>
            <p:ph type="title"/>
          </p:nvPr>
        </p:nvSpPr>
        <p:spPr/>
        <p:txBody>
          <a:bodyPr/>
          <a:lstStyle/>
          <a:p>
            <a:r>
              <a:rPr lang="en-US" dirty="0"/>
              <a:t>What is Disinformation?</a:t>
            </a:r>
          </a:p>
        </p:txBody>
      </p:sp>
      <p:sp>
        <p:nvSpPr>
          <p:cNvPr id="6" name="Content Placeholder 5">
            <a:extLst>
              <a:ext uri="{FF2B5EF4-FFF2-40B4-BE49-F238E27FC236}">
                <a16:creationId xmlns:a16="http://schemas.microsoft.com/office/drawing/2014/main" id="{870755E6-9150-824A-9E21-B2E0306EC4AB}"/>
              </a:ext>
            </a:extLst>
          </p:cNvPr>
          <p:cNvSpPr>
            <a:spLocks noGrp="1"/>
          </p:cNvSpPr>
          <p:nvPr>
            <p:ph idx="1"/>
          </p:nvPr>
        </p:nvSpPr>
        <p:spPr>
          <a:xfrm>
            <a:off x="838200" y="1825625"/>
            <a:ext cx="8381371" cy="4351339"/>
          </a:xfrm>
        </p:spPr>
        <p:txBody>
          <a:bodyPr/>
          <a:lstStyle/>
          <a:p>
            <a:r>
              <a:rPr lang="en-US" b="1" dirty="0" err="1"/>
              <a:t>Nonaccidentally</a:t>
            </a:r>
            <a:r>
              <a:rPr lang="en-US" b="1" dirty="0"/>
              <a:t> misleading information. </a:t>
            </a:r>
            <a:r>
              <a:rPr lang="en-US" dirty="0"/>
              <a:t>(Fallis 2015)</a:t>
            </a:r>
          </a:p>
          <a:p>
            <a:pPr lvl="1"/>
            <a:r>
              <a:rPr lang="en-US" dirty="0"/>
              <a:t>Must have information</a:t>
            </a:r>
          </a:p>
          <a:p>
            <a:pPr lvl="1"/>
            <a:r>
              <a:rPr lang="en-US" dirty="0"/>
              <a:t>Must create false beliefs</a:t>
            </a:r>
          </a:p>
          <a:p>
            <a:pPr lvl="1"/>
            <a:r>
              <a:rPr lang="en-US" dirty="0"/>
              <a:t>Must do so </a:t>
            </a:r>
            <a:r>
              <a:rPr lang="en-US" b="1" dirty="0"/>
              <a:t>intentionally</a:t>
            </a:r>
          </a:p>
          <a:p>
            <a:pPr lvl="1"/>
            <a:endParaRPr lang="en-US" dirty="0"/>
          </a:p>
          <a:p>
            <a:endParaRPr lang="en-US" dirty="0"/>
          </a:p>
        </p:txBody>
      </p:sp>
      <p:pic>
        <p:nvPicPr>
          <p:cNvPr id="7" name="Picture 6">
            <a:extLst>
              <a:ext uri="{FF2B5EF4-FFF2-40B4-BE49-F238E27FC236}">
                <a16:creationId xmlns:a16="http://schemas.microsoft.com/office/drawing/2014/main" id="{22C9EE51-695F-374F-88CD-1391169FB453}"/>
              </a:ext>
            </a:extLst>
          </p:cNvPr>
          <p:cNvPicPr>
            <a:picLocks noChangeAspect="1"/>
          </p:cNvPicPr>
          <p:nvPr/>
        </p:nvPicPr>
        <p:blipFill>
          <a:blip r:embed="rId2"/>
          <a:stretch>
            <a:fillRect/>
          </a:stretch>
        </p:blipFill>
        <p:spPr>
          <a:xfrm>
            <a:off x="5559392" y="3027904"/>
            <a:ext cx="6632608" cy="3830097"/>
          </a:xfrm>
          <a:prstGeom prst="rect">
            <a:avLst/>
          </a:prstGeom>
        </p:spPr>
      </p:pic>
    </p:spTree>
    <p:extLst>
      <p:ext uri="{BB962C8B-B14F-4D97-AF65-F5344CB8AC3E}">
        <p14:creationId xmlns:p14="http://schemas.microsoft.com/office/powerpoint/2010/main" val="2284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CEB53-A0D3-7144-B14D-1239D761E201}"/>
              </a:ext>
            </a:extLst>
          </p:cNvPr>
          <p:cNvSpPr>
            <a:spLocks noGrp="1"/>
          </p:cNvSpPr>
          <p:nvPr>
            <p:ph type="title"/>
          </p:nvPr>
        </p:nvSpPr>
        <p:spPr/>
        <p:txBody>
          <a:bodyPr/>
          <a:lstStyle/>
          <a:p>
            <a:r>
              <a:rPr lang="en-US" dirty="0"/>
              <a:t>Propaganda</a:t>
            </a:r>
          </a:p>
        </p:txBody>
      </p:sp>
      <p:sp>
        <p:nvSpPr>
          <p:cNvPr id="3" name="Content Placeholder 2">
            <a:extLst>
              <a:ext uri="{FF2B5EF4-FFF2-40B4-BE49-F238E27FC236}">
                <a16:creationId xmlns:a16="http://schemas.microsoft.com/office/drawing/2014/main" id="{51E56D1D-D882-A444-A9C3-E1A830A84AFC}"/>
              </a:ext>
            </a:extLst>
          </p:cNvPr>
          <p:cNvSpPr>
            <a:spLocks noGrp="1"/>
          </p:cNvSpPr>
          <p:nvPr>
            <p:ph idx="1"/>
          </p:nvPr>
        </p:nvSpPr>
        <p:spPr>
          <a:xfrm>
            <a:off x="838200" y="1825625"/>
            <a:ext cx="6850380" cy="4351338"/>
          </a:xfrm>
        </p:spPr>
        <p:txBody>
          <a:bodyPr>
            <a:normAutofit fontScale="92500" lnSpcReduction="10000"/>
          </a:bodyPr>
          <a:lstStyle/>
          <a:p>
            <a:r>
              <a:rPr lang="en-US" dirty="0"/>
              <a:t>“Communication designed to manipulate a target population by affecting its beliefs, attitudes, or preferences in order to obtain behavior compliant with political goals of the propagandist.” </a:t>
            </a:r>
            <a:br>
              <a:rPr lang="en-US" dirty="0"/>
            </a:br>
            <a:r>
              <a:rPr lang="en-US" dirty="0"/>
              <a:t>					</a:t>
            </a:r>
            <a:br>
              <a:rPr lang="en-US" dirty="0"/>
            </a:br>
            <a:r>
              <a:rPr lang="en-US" dirty="0"/>
              <a:t>		– </a:t>
            </a:r>
            <a:r>
              <a:rPr lang="en-US" dirty="0" err="1"/>
              <a:t>Benckler</a:t>
            </a:r>
            <a:r>
              <a:rPr lang="en-US" dirty="0"/>
              <a:t>, </a:t>
            </a:r>
            <a:r>
              <a:rPr lang="en-US" i="1" dirty="0"/>
              <a:t>Network Propaganda</a:t>
            </a:r>
          </a:p>
          <a:p>
            <a:endParaRPr lang="en-US" i="1" dirty="0"/>
          </a:p>
          <a:p>
            <a:r>
              <a:rPr lang="en-US" b="1" dirty="0">
                <a:solidFill>
                  <a:srgbClr val="FF0000"/>
                </a:solidFill>
              </a:rPr>
              <a:t>Intentional communications</a:t>
            </a:r>
          </a:p>
          <a:p>
            <a:r>
              <a:rPr lang="en-US" b="1" dirty="0">
                <a:solidFill>
                  <a:srgbClr val="FF0000"/>
                </a:solidFill>
              </a:rPr>
              <a:t>Targeted at a population</a:t>
            </a:r>
          </a:p>
          <a:p>
            <a:r>
              <a:rPr lang="en-US" b="1" dirty="0">
                <a:solidFill>
                  <a:srgbClr val="FF0000"/>
                </a:solidFill>
              </a:rPr>
              <a:t>Political outcomes</a:t>
            </a:r>
          </a:p>
        </p:txBody>
      </p:sp>
      <p:pic>
        <p:nvPicPr>
          <p:cNvPr id="4" name="Picture 3">
            <a:extLst>
              <a:ext uri="{FF2B5EF4-FFF2-40B4-BE49-F238E27FC236}">
                <a16:creationId xmlns:a16="http://schemas.microsoft.com/office/drawing/2014/main" id="{2ED418C4-A551-1E46-A766-6833E3C1764F}"/>
              </a:ext>
            </a:extLst>
          </p:cNvPr>
          <p:cNvPicPr>
            <a:picLocks noChangeAspect="1"/>
          </p:cNvPicPr>
          <p:nvPr/>
        </p:nvPicPr>
        <p:blipFill>
          <a:blip r:embed="rId2"/>
          <a:stretch>
            <a:fillRect/>
          </a:stretch>
        </p:blipFill>
        <p:spPr>
          <a:xfrm>
            <a:off x="8150860" y="1440180"/>
            <a:ext cx="2870200" cy="4343400"/>
          </a:xfrm>
          <a:prstGeom prst="rect">
            <a:avLst/>
          </a:prstGeom>
        </p:spPr>
      </p:pic>
    </p:spTree>
    <p:extLst>
      <p:ext uri="{BB962C8B-B14F-4D97-AF65-F5344CB8AC3E}">
        <p14:creationId xmlns:p14="http://schemas.microsoft.com/office/powerpoint/2010/main" val="2632166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56DDFD3-4237-5048-832F-B7039F8F4846}"/>
              </a:ext>
            </a:extLst>
          </p:cNvPr>
          <p:cNvGrpSpPr/>
          <p:nvPr/>
        </p:nvGrpSpPr>
        <p:grpSpPr>
          <a:xfrm>
            <a:off x="937073" y="668319"/>
            <a:ext cx="5286348" cy="4125984"/>
            <a:chOff x="304958" y="116924"/>
            <a:chExt cx="3964761" cy="3094488"/>
          </a:xfrm>
        </p:grpSpPr>
        <p:pic>
          <p:nvPicPr>
            <p:cNvPr id="2" name="Picture 1">
              <a:extLst>
                <a:ext uri="{FF2B5EF4-FFF2-40B4-BE49-F238E27FC236}">
                  <a16:creationId xmlns:a16="http://schemas.microsoft.com/office/drawing/2014/main" id="{4C64FAFB-F6A4-A948-9ECB-4BFC81DCA4F5}"/>
                </a:ext>
              </a:extLst>
            </p:cNvPr>
            <p:cNvPicPr>
              <a:picLocks noChangeAspect="1"/>
            </p:cNvPicPr>
            <p:nvPr/>
          </p:nvPicPr>
          <p:blipFill>
            <a:blip r:embed="rId3"/>
            <a:stretch>
              <a:fillRect/>
            </a:stretch>
          </p:blipFill>
          <p:spPr>
            <a:xfrm>
              <a:off x="304958" y="116924"/>
              <a:ext cx="3964761" cy="1269074"/>
            </a:xfrm>
            <a:prstGeom prst="rect">
              <a:avLst/>
            </a:prstGeom>
          </p:spPr>
        </p:pic>
        <p:pic>
          <p:nvPicPr>
            <p:cNvPr id="3" name="Picture 2">
              <a:extLst>
                <a:ext uri="{FF2B5EF4-FFF2-40B4-BE49-F238E27FC236}">
                  <a16:creationId xmlns:a16="http://schemas.microsoft.com/office/drawing/2014/main" id="{58B2C224-866E-5E40-BE66-634C7120A9A2}"/>
                </a:ext>
              </a:extLst>
            </p:cNvPr>
            <p:cNvPicPr>
              <a:picLocks noChangeAspect="1"/>
            </p:cNvPicPr>
            <p:nvPr/>
          </p:nvPicPr>
          <p:blipFill>
            <a:blip r:embed="rId4"/>
            <a:stretch>
              <a:fillRect/>
            </a:stretch>
          </p:blipFill>
          <p:spPr>
            <a:xfrm>
              <a:off x="304958" y="1506715"/>
              <a:ext cx="3878586" cy="889892"/>
            </a:xfrm>
            <a:prstGeom prst="rect">
              <a:avLst/>
            </a:prstGeom>
          </p:spPr>
        </p:pic>
        <p:pic>
          <p:nvPicPr>
            <p:cNvPr id="4" name="Picture 3">
              <a:extLst>
                <a:ext uri="{FF2B5EF4-FFF2-40B4-BE49-F238E27FC236}">
                  <a16:creationId xmlns:a16="http://schemas.microsoft.com/office/drawing/2014/main" id="{085230A9-DBEA-6645-B9A5-4979DDABB72F}"/>
                </a:ext>
              </a:extLst>
            </p:cNvPr>
            <p:cNvPicPr>
              <a:picLocks noChangeAspect="1"/>
            </p:cNvPicPr>
            <p:nvPr/>
          </p:nvPicPr>
          <p:blipFill>
            <a:blip r:embed="rId5"/>
            <a:stretch>
              <a:fillRect/>
            </a:stretch>
          </p:blipFill>
          <p:spPr>
            <a:xfrm>
              <a:off x="304958" y="2571750"/>
              <a:ext cx="3878586" cy="639662"/>
            </a:xfrm>
            <a:prstGeom prst="rect">
              <a:avLst/>
            </a:prstGeom>
          </p:spPr>
        </p:pic>
      </p:grpSp>
      <p:pic>
        <p:nvPicPr>
          <p:cNvPr id="5" name="Picture 4">
            <a:extLst>
              <a:ext uri="{FF2B5EF4-FFF2-40B4-BE49-F238E27FC236}">
                <a16:creationId xmlns:a16="http://schemas.microsoft.com/office/drawing/2014/main" id="{6D9E8014-2FE1-CB40-8CC2-2A55956E97DF}"/>
              </a:ext>
            </a:extLst>
          </p:cNvPr>
          <p:cNvPicPr>
            <a:picLocks noChangeAspect="1"/>
          </p:cNvPicPr>
          <p:nvPr/>
        </p:nvPicPr>
        <p:blipFill>
          <a:blip r:embed="rId6"/>
          <a:stretch>
            <a:fillRect/>
          </a:stretch>
        </p:blipFill>
        <p:spPr>
          <a:xfrm>
            <a:off x="6827095" y="2730605"/>
            <a:ext cx="4976859" cy="4127395"/>
          </a:xfrm>
          <a:prstGeom prst="rect">
            <a:avLst/>
          </a:prstGeom>
        </p:spPr>
      </p:pic>
    </p:spTree>
    <p:extLst>
      <p:ext uri="{BB962C8B-B14F-4D97-AF65-F5344CB8AC3E}">
        <p14:creationId xmlns:p14="http://schemas.microsoft.com/office/powerpoint/2010/main" val="2847478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3546-1C55-794E-BE3A-3398778097BD}"/>
              </a:ext>
            </a:extLst>
          </p:cNvPr>
          <p:cNvSpPr>
            <a:spLocks noGrp="1"/>
          </p:cNvSpPr>
          <p:nvPr>
            <p:ph type="title"/>
          </p:nvPr>
        </p:nvSpPr>
        <p:spPr/>
        <p:txBody>
          <a:bodyPr/>
          <a:lstStyle/>
          <a:p>
            <a:r>
              <a:rPr lang="en-US" dirty="0"/>
              <a:t>Effects of Propaganda</a:t>
            </a:r>
          </a:p>
        </p:txBody>
      </p:sp>
      <p:sp>
        <p:nvSpPr>
          <p:cNvPr id="3" name="Content Placeholder 2">
            <a:extLst>
              <a:ext uri="{FF2B5EF4-FFF2-40B4-BE49-F238E27FC236}">
                <a16:creationId xmlns:a16="http://schemas.microsoft.com/office/drawing/2014/main" id="{D5477ED9-53C9-ED40-B8ED-35AB04DE8D57}"/>
              </a:ext>
            </a:extLst>
          </p:cNvPr>
          <p:cNvSpPr>
            <a:spLocks noGrp="1"/>
          </p:cNvSpPr>
          <p:nvPr>
            <p:ph idx="1"/>
          </p:nvPr>
        </p:nvSpPr>
        <p:spPr/>
        <p:txBody>
          <a:bodyPr/>
          <a:lstStyle/>
          <a:p>
            <a:r>
              <a:rPr lang="en-US" dirty="0"/>
              <a:t>Induced misperceptions</a:t>
            </a:r>
          </a:p>
          <a:p>
            <a:endParaRPr lang="en-US" dirty="0"/>
          </a:p>
          <a:p>
            <a:r>
              <a:rPr lang="en-US" dirty="0"/>
              <a:t>Disorientation (inability to tell truth from non-truth)</a:t>
            </a:r>
          </a:p>
          <a:p>
            <a:endParaRPr lang="en-US" dirty="0"/>
          </a:p>
          <a:p>
            <a:r>
              <a:rPr lang="en-US" dirty="0"/>
              <a:t>Distraction (“flooding”, per Roberts)</a:t>
            </a:r>
          </a:p>
        </p:txBody>
      </p:sp>
      <p:sp>
        <p:nvSpPr>
          <p:cNvPr id="4" name="TextBox 3">
            <a:extLst>
              <a:ext uri="{FF2B5EF4-FFF2-40B4-BE49-F238E27FC236}">
                <a16:creationId xmlns:a16="http://schemas.microsoft.com/office/drawing/2014/main" id="{3BC5C48F-2CEE-364B-8213-84F1278D07B9}"/>
              </a:ext>
            </a:extLst>
          </p:cNvPr>
          <p:cNvSpPr txBox="1"/>
          <p:nvPr/>
        </p:nvSpPr>
        <p:spPr>
          <a:xfrm>
            <a:off x="9606224" y="6365558"/>
            <a:ext cx="2585776" cy="338554"/>
          </a:xfrm>
          <a:prstGeom prst="rect">
            <a:avLst/>
          </a:prstGeom>
          <a:solidFill>
            <a:schemeClr val="bg1">
              <a:lumMod val="85000"/>
            </a:schemeClr>
          </a:solidFill>
        </p:spPr>
        <p:txBody>
          <a:bodyPr wrap="square" rtlCol="0">
            <a:spAutoFit/>
          </a:bodyPr>
          <a:lstStyle/>
          <a:p>
            <a:pPr algn="r"/>
            <a:r>
              <a:rPr lang="en-US" sz="1600" dirty="0"/>
              <a:t>Source: </a:t>
            </a:r>
            <a:r>
              <a:rPr lang="en-US" sz="1600" dirty="0" err="1"/>
              <a:t>Benkler</a:t>
            </a:r>
            <a:r>
              <a:rPr lang="en-US" sz="1600" dirty="0"/>
              <a:t> et al. 2018</a:t>
            </a:r>
          </a:p>
        </p:txBody>
      </p:sp>
    </p:spTree>
    <p:extLst>
      <p:ext uri="{BB962C8B-B14F-4D97-AF65-F5344CB8AC3E}">
        <p14:creationId xmlns:p14="http://schemas.microsoft.com/office/powerpoint/2010/main" val="31688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F80E4C-2C24-324A-A414-AA041C812CCD}"/>
              </a:ext>
            </a:extLst>
          </p:cNvPr>
          <p:cNvPicPr>
            <a:picLocks noChangeAspect="1"/>
          </p:cNvPicPr>
          <p:nvPr/>
        </p:nvPicPr>
        <p:blipFill>
          <a:blip r:embed="rId3"/>
          <a:stretch>
            <a:fillRect/>
          </a:stretch>
        </p:blipFill>
        <p:spPr>
          <a:xfrm>
            <a:off x="5077152" y="1434285"/>
            <a:ext cx="4971200" cy="5423715"/>
          </a:xfrm>
          <a:prstGeom prst="rect">
            <a:avLst/>
          </a:prstGeom>
        </p:spPr>
      </p:pic>
      <p:pic>
        <p:nvPicPr>
          <p:cNvPr id="4" name="Picture 3">
            <a:extLst>
              <a:ext uri="{FF2B5EF4-FFF2-40B4-BE49-F238E27FC236}">
                <a16:creationId xmlns:a16="http://schemas.microsoft.com/office/drawing/2014/main" id="{136DFBBA-E22B-D941-A2F8-F79B544574CC}"/>
              </a:ext>
            </a:extLst>
          </p:cNvPr>
          <p:cNvPicPr>
            <a:picLocks noChangeAspect="1"/>
          </p:cNvPicPr>
          <p:nvPr/>
        </p:nvPicPr>
        <p:blipFill>
          <a:blip r:embed="rId4"/>
          <a:stretch>
            <a:fillRect/>
          </a:stretch>
        </p:blipFill>
        <p:spPr>
          <a:xfrm>
            <a:off x="1688123" y="0"/>
            <a:ext cx="4971200" cy="1968189"/>
          </a:xfrm>
          <a:prstGeom prst="rect">
            <a:avLst/>
          </a:prstGeom>
        </p:spPr>
      </p:pic>
    </p:spTree>
    <p:extLst>
      <p:ext uri="{BB962C8B-B14F-4D97-AF65-F5344CB8AC3E}">
        <p14:creationId xmlns:p14="http://schemas.microsoft.com/office/powerpoint/2010/main" val="3784562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1590"/>
            <a:ext cx="8229600" cy="1035383"/>
          </a:xfrm>
        </p:spPr>
        <p:txBody>
          <a:bodyPr>
            <a:normAutofit/>
          </a:bodyPr>
          <a:lstStyle/>
          <a:p>
            <a:r>
              <a:rPr lang="en-US" sz="4000" dirty="0"/>
              <a:t>Taxonomy of Manipulation</a:t>
            </a:r>
          </a:p>
        </p:txBody>
      </p:sp>
      <p:graphicFrame>
        <p:nvGraphicFramePr>
          <p:cNvPr id="4" name="Content Placeholder 3"/>
          <p:cNvGraphicFramePr>
            <a:graphicFrameLocks noGrp="1"/>
          </p:cNvGraphicFramePr>
          <p:nvPr>
            <p:ph idx="1"/>
          </p:nvPr>
        </p:nvGraphicFramePr>
        <p:xfrm>
          <a:off x="1830531" y="1266973"/>
          <a:ext cx="8626261" cy="4813484"/>
        </p:xfrm>
        <a:graphic>
          <a:graphicData uri="http://schemas.openxmlformats.org/drawingml/2006/table">
            <a:tbl>
              <a:tblPr firstRow="1" bandRow="1">
                <a:tableStyleId>{5C22544A-7EE6-4342-B048-85BDC9FD1C3A}</a:tableStyleId>
              </a:tblPr>
              <a:tblGrid>
                <a:gridCol w="2156565">
                  <a:extLst>
                    <a:ext uri="{9D8B030D-6E8A-4147-A177-3AD203B41FA5}">
                      <a16:colId xmlns:a16="http://schemas.microsoft.com/office/drawing/2014/main" val="20000"/>
                    </a:ext>
                  </a:extLst>
                </a:gridCol>
                <a:gridCol w="2156565">
                  <a:extLst>
                    <a:ext uri="{9D8B030D-6E8A-4147-A177-3AD203B41FA5}">
                      <a16:colId xmlns:a16="http://schemas.microsoft.com/office/drawing/2014/main" val="20001"/>
                    </a:ext>
                  </a:extLst>
                </a:gridCol>
                <a:gridCol w="2156565">
                  <a:extLst>
                    <a:ext uri="{9D8B030D-6E8A-4147-A177-3AD203B41FA5}">
                      <a16:colId xmlns:a16="http://schemas.microsoft.com/office/drawing/2014/main" val="20002"/>
                    </a:ext>
                  </a:extLst>
                </a:gridCol>
                <a:gridCol w="2156565">
                  <a:extLst>
                    <a:ext uri="{9D8B030D-6E8A-4147-A177-3AD203B41FA5}">
                      <a16:colId xmlns:a16="http://schemas.microsoft.com/office/drawing/2014/main" val="20003"/>
                    </a:ext>
                  </a:extLst>
                </a:gridCol>
              </a:tblGrid>
              <a:tr h="397944">
                <a:tc>
                  <a:txBody>
                    <a:bodyPr/>
                    <a:lstStyle/>
                    <a:p>
                      <a:endParaRPr lang="en-US" sz="1300" dirty="0"/>
                    </a:p>
                  </a:txBody>
                  <a:tcPr>
                    <a:solidFill>
                      <a:schemeClr val="accent1">
                        <a:lumMod val="20000"/>
                        <a:lumOff val="80000"/>
                      </a:schemeClr>
                    </a:solidFill>
                  </a:tcPr>
                </a:tc>
                <a:tc>
                  <a:txBody>
                    <a:bodyPr/>
                    <a:lstStyle/>
                    <a:p>
                      <a:r>
                        <a:rPr lang="en-US" sz="1300" dirty="0">
                          <a:solidFill>
                            <a:srgbClr val="FF0000"/>
                          </a:solidFill>
                        </a:rPr>
                        <a:t>Production</a:t>
                      </a:r>
                    </a:p>
                  </a:txBody>
                  <a:tcPr>
                    <a:solidFill>
                      <a:schemeClr val="accent1">
                        <a:lumMod val="20000"/>
                        <a:lumOff val="80000"/>
                      </a:schemeClr>
                    </a:solidFill>
                  </a:tcPr>
                </a:tc>
                <a:tc>
                  <a:txBody>
                    <a:bodyPr/>
                    <a:lstStyle/>
                    <a:p>
                      <a:r>
                        <a:rPr lang="en-US" sz="1300" dirty="0">
                          <a:solidFill>
                            <a:srgbClr val="FF0000"/>
                          </a:solidFill>
                        </a:rPr>
                        <a:t>Dissemination</a:t>
                      </a:r>
                    </a:p>
                  </a:txBody>
                  <a:tcPr>
                    <a:solidFill>
                      <a:schemeClr val="accent1">
                        <a:lumMod val="20000"/>
                        <a:lumOff val="80000"/>
                      </a:schemeClr>
                    </a:solidFill>
                  </a:tcPr>
                </a:tc>
                <a:tc>
                  <a:txBody>
                    <a:bodyPr/>
                    <a:lstStyle/>
                    <a:p>
                      <a:r>
                        <a:rPr lang="en-US" sz="1300" dirty="0">
                          <a:solidFill>
                            <a:srgbClr val="FF0000"/>
                          </a:solidFill>
                        </a:rPr>
                        <a:t>Discovery</a:t>
                      </a:r>
                    </a:p>
                  </a:txBody>
                  <a:tcPr>
                    <a:solidFill>
                      <a:schemeClr val="accent1">
                        <a:lumMod val="20000"/>
                        <a:lumOff val="80000"/>
                      </a:schemeClr>
                    </a:solidFill>
                  </a:tcPr>
                </a:tc>
                <a:extLst>
                  <a:ext uri="{0D108BD9-81ED-4DB2-BD59-A6C34878D82A}">
                    <a16:rowId xmlns:a16="http://schemas.microsoft.com/office/drawing/2014/main" val="10000"/>
                  </a:ext>
                </a:extLst>
              </a:tr>
              <a:tr h="1569971">
                <a:tc>
                  <a:txBody>
                    <a:bodyPr/>
                    <a:lstStyle/>
                    <a:p>
                      <a:r>
                        <a:rPr lang="en-US" sz="1300" dirty="0"/>
                        <a:t>Changing the </a:t>
                      </a:r>
                      <a:r>
                        <a:rPr lang="en-US" sz="1300" b="1" dirty="0">
                          <a:solidFill>
                            <a:srgbClr val="FF0000"/>
                          </a:solidFill>
                        </a:rPr>
                        <a:t>choice set</a:t>
                      </a:r>
                    </a:p>
                  </a:txBody>
                  <a:tcPr/>
                </a:tc>
                <a:tc>
                  <a:txBody>
                    <a:bodyPr/>
                    <a:lstStyle/>
                    <a:p>
                      <a:r>
                        <a:rPr lang="en-US" sz="1300" dirty="0"/>
                        <a:t>News</a:t>
                      </a:r>
                      <a:r>
                        <a:rPr lang="en-US" sz="1300" baseline="0" dirty="0"/>
                        <a:t> agencies may choose not to report a story</a:t>
                      </a:r>
                      <a:endParaRPr lang="en-US" sz="1300" dirty="0"/>
                    </a:p>
                  </a:txBody>
                  <a:tcPr/>
                </a:tc>
                <a:tc>
                  <a:txBody>
                    <a:bodyPr/>
                    <a:lstStyle/>
                    <a:p>
                      <a:r>
                        <a:rPr lang="en-US" sz="1300" dirty="0"/>
                        <a:t>Social</a:t>
                      </a:r>
                      <a:r>
                        <a:rPr lang="en-US" sz="1300" baseline="0" dirty="0"/>
                        <a:t> network may remove (or add) content (e.g., </a:t>
                      </a:r>
                      <a:r>
                        <a:rPr lang="en-US" sz="1300" baseline="0" dirty="0" err="1"/>
                        <a:t>Weibo</a:t>
                      </a:r>
                      <a:r>
                        <a:rPr lang="en-US" sz="1300" baseline="0" dirty="0"/>
                        <a:t> censorship)</a:t>
                      </a:r>
                      <a:endParaRPr lang="en-US" sz="1300" dirty="0"/>
                    </a:p>
                  </a:txBody>
                  <a:tcPr/>
                </a:tc>
                <a:tc>
                  <a:txBody>
                    <a:bodyPr/>
                    <a:lstStyle/>
                    <a:p>
                      <a:r>
                        <a:rPr lang="en-US" sz="1300" dirty="0"/>
                        <a:t>Search</a:t>
                      </a:r>
                      <a:r>
                        <a:rPr lang="en-US" sz="1300" baseline="0" dirty="0"/>
                        <a:t> engine may change the set of results for different users (“filter bubbles”)</a:t>
                      </a:r>
                      <a:endParaRPr lang="en-US" sz="1300" dirty="0"/>
                    </a:p>
                  </a:txBody>
                  <a:tcPr/>
                </a:tc>
                <a:extLst>
                  <a:ext uri="{0D108BD9-81ED-4DB2-BD59-A6C34878D82A}">
                    <a16:rowId xmlns:a16="http://schemas.microsoft.com/office/drawing/2014/main" val="10001"/>
                  </a:ext>
                </a:extLst>
              </a:tr>
              <a:tr h="1864339">
                <a:tc>
                  <a:txBody>
                    <a:bodyPr/>
                    <a:lstStyle/>
                    <a:p>
                      <a:r>
                        <a:rPr lang="en-US" sz="1300" dirty="0"/>
                        <a:t>Changing the</a:t>
                      </a:r>
                      <a:r>
                        <a:rPr lang="en-US" sz="1300" baseline="0" dirty="0"/>
                        <a:t> presentation </a:t>
                      </a:r>
                      <a:r>
                        <a:rPr lang="en-US" sz="1300" b="1" baseline="0" dirty="0">
                          <a:solidFill>
                            <a:srgbClr val="FF0000"/>
                          </a:solidFill>
                        </a:rPr>
                        <a:t>layout</a:t>
                      </a:r>
                      <a:r>
                        <a:rPr lang="en-US" sz="1300" baseline="0" dirty="0"/>
                        <a:t> (ordering, etc.)</a:t>
                      </a:r>
                      <a:endParaRPr lang="en-US" sz="1300" dirty="0"/>
                    </a:p>
                  </a:txBody>
                  <a:tcPr/>
                </a:tc>
                <a:tc>
                  <a:txBody>
                    <a:bodyPr/>
                    <a:lstStyle/>
                    <a:p>
                      <a:r>
                        <a:rPr lang="en-US" sz="1300" dirty="0"/>
                        <a:t>Sites may move content</a:t>
                      </a:r>
                      <a:r>
                        <a:rPr lang="en-US" sz="1300" baseline="0" dirty="0"/>
                        <a:t> to top/bottom of a page.</a:t>
                      </a:r>
                      <a:endParaRPr lang="en-US" sz="1300" dirty="0"/>
                    </a:p>
                  </a:txBody>
                  <a:tcPr/>
                </a:tc>
                <a:tc>
                  <a:txBody>
                    <a:bodyPr/>
                    <a:lstStyle/>
                    <a:p>
                      <a:r>
                        <a:rPr lang="en-US" sz="1300" dirty="0"/>
                        <a:t>News outlets can use</a:t>
                      </a:r>
                      <a:r>
                        <a:rPr lang="en-US" sz="1300" baseline="0" dirty="0"/>
                        <a:t> social networks to “broadcast” certain stories (e.g., </a:t>
                      </a:r>
                      <a:r>
                        <a:rPr lang="en-US" sz="1300" baseline="0" dirty="0" err="1"/>
                        <a:t>NYTimes</a:t>
                      </a:r>
                      <a:r>
                        <a:rPr lang="en-US" sz="1300" baseline="0" dirty="0"/>
                        <a:t> Twitter feed)</a:t>
                      </a:r>
                      <a:endParaRPr lang="en-US" sz="1300" dirty="0"/>
                    </a:p>
                  </a:txBody>
                  <a:tcPr/>
                </a:tc>
                <a:tc>
                  <a:txBody>
                    <a:bodyPr/>
                    <a:lstStyle/>
                    <a:p>
                      <a:r>
                        <a:rPr lang="en-US" sz="1300" dirty="0"/>
                        <a:t>User profile pollution and</a:t>
                      </a:r>
                      <a:r>
                        <a:rPr lang="en-US" sz="1300" baseline="0" dirty="0"/>
                        <a:t> poisoning </a:t>
                      </a:r>
                      <a:r>
                        <a:rPr lang="en-US" sz="1300" dirty="0"/>
                        <a:t>can change the ranking of results</a:t>
                      </a:r>
                    </a:p>
                  </a:txBody>
                  <a:tcPr/>
                </a:tc>
                <a:extLst>
                  <a:ext uri="{0D108BD9-81ED-4DB2-BD59-A6C34878D82A}">
                    <a16:rowId xmlns:a16="http://schemas.microsoft.com/office/drawing/2014/main" val="10002"/>
                  </a:ext>
                </a:extLst>
              </a:tr>
              <a:tr h="981231">
                <a:tc>
                  <a:txBody>
                    <a:bodyPr/>
                    <a:lstStyle/>
                    <a:p>
                      <a:r>
                        <a:rPr lang="en-US" sz="1300" dirty="0"/>
                        <a:t>Changing the </a:t>
                      </a:r>
                      <a:r>
                        <a:rPr lang="en-US" sz="1300" b="1" dirty="0">
                          <a:solidFill>
                            <a:srgbClr val="FF0000"/>
                          </a:solidFill>
                        </a:rPr>
                        <a:t>content</a:t>
                      </a:r>
                    </a:p>
                  </a:txBody>
                  <a:tcPr/>
                </a:tc>
                <a:tc>
                  <a:txBody>
                    <a:bodyPr/>
                    <a:lstStyle/>
                    <a:p>
                      <a:r>
                        <a:rPr lang="en-US" sz="1300" dirty="0"/>
                        <a:t>Bogus reviews,</a:t>
                      </a:r>
                      <a:r>
                        <a:rPr lang="en-US" sz="1300" baseline="0" dirty="0"/>
                        <a:t> “</a:t>
                      </a:r>
                      <a:r>
                        <a:rPr lang="en-US" sz="1300" baseline="0" dirty="0" err="1"/>
                        <a:t>astroturfing</a:t>
                      </a:r>
                      <a:r>
                        <a:rPr lang="en-US" sz="1300" baseline="0" dirty="0"/>
                        <a:t>”, false Wikipedia entries</a:t>
                      </a:r>
                      <a:endParaRPr lang="en-US" sz="13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300" dirty="0"/>
                        <a:t>“Sock</a:t>
                      </a:r>
                      <a:r>
                        <a:rPr lang="en-US" sz="1300" baseline="0" dirty="0"/>
                        <a:t> puppets” can create/amplify false content</a:t>
                      </a:r>
                      <a:endParaRPr lang="en-US" sz="1300" dirty="0"/>
                    </a:p>
                  </a:txBody>
                  <a:tcPr/>
                </a:tc>
                <a:tc>
                  <a:txBody>
                    <a:bodyPr/>
                    <a:lstStyle/>
                    <a:p>
                      <a:r>
                        <a:rPr lang="en-US" sz="1300" dirty="0"/>
                        <a:t>N/A</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7885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Examples</a:t>
            </a:r>
          </a:p>
        </p:txBody>
      </p:sp>
      <p:sp>
        <p:nvSpPr>
          <p:cNvPr id="3" name="Content Placeholder 2"/>
          <p:cNvSpPr>
            <a:spLocks noGrp="1"/>
          </p:cNvSpPr>
          <p:nvPr>
            <p:ph sz="half" idx="1"/>
          </p:nvPr>
        </p:nvSpPr>
        <p:spPr/>
        <p:txBody>
          <a:bodyPr>
            <a:normAutofit/>
          </a:bodyPr>
          <a:lstStyle/>
          <a:p>
            <a:endParaRPr lang="en-US" sz="3733" dirty="0"/>
          </a:p>
          <a:p>
            <a:r>
              <a:rPr lang="en-US" sz="3733" dirty="0"/>
              <a:t>Bogus reviews</a:t>
            </a:r>
          </a:p>
          <a:p>
            <a:endParaRPr lang="en-US" sz="3733" dirty="0"/>
          </a:p>
          <a:p>
            <a:r>
              <a:rPr lang="en-US" sz="3733" dirty="0"/>
              <a:t>“</a:t>
            </a:r>
            <a:r>
              <a:rPr lang="en-US" sz="3733" dirty="0" err="1"/>
              <a:t>sockpuppets</a:t>
            </a:r>
            <a:r>
              <a:rPr lang="en-US" sz="3733" dirty="0"/>
              <a:t>”</a:t>
            </a:r>
          </a:p>
          <a:p>
            <a:endParaRPr lang="en-US" sz="3733" dirty="0"/>
          </a:p>
          <a:p>
            <a:r>
              <a:rPr lang="en-US" sz="3733" dirty="0"/>
              <a:t>False </a:t>
            </a:r>
            <a:r>
              <a:rPr lang="en-US" sz="3733" dirty="0" err="1"/>
              <a:t>wikipedia</a:t>
            </a:r>
            <a:r>
              <a:rPr lang="en-US" sz="3733" dirty="0"/>
              <a:t> entries</a:t>
            </a:r>
          </a:p>
          <a:p>
            <a:endParaRPr lang="en-US" sz="3733" dirty="0"/>
          </a:p>
          <a:p>
            <a:endParaRPr lang="en-US" sz="3733" dirty="0"/>
          </a:p>
          <a:p>
            <a:endParaRPr lang="en-US" sz="3733" dirty="0"/>
          </a:p>
        </p:txBody>
      </p:sp>
      <p:sp>
        <p:nvSpPr>
          <p:cNvPr id="5" name="Content Placeholder 4"/>
          <p:cNvSpPr>
            <a:spLocks noGrp="1"/>
          </p:cNvSpPr>
          <p:nvPr>
            <p:ph sz="half" idx="2"/>
          </p:nvPr>
        </p:nvSpPr>
        <p:spPr/>
        <p:txBody>
          <a:bodyPr>
            <a:noAutofit/>
          </a:bodyPr>
          <a:lstStyle/>
          <a:p>
            <a:endParaRPr lang="en-US" sz="3733" dirty="0"/>
          </a:p>
          <a:p>
            <a:r>
              <a:rPr lang="en-US" sz="3733" dirty="0"/>
              <a:t>“</a:t>
            </a:r>
            <a:r>
              <a:rPr lang="en-US" sz="3733" dirty="0" err="1"/>
              <a:t>astroturfing</a:t>
            </a:r>
            <a:r>
              <a:rPr lang="en-US" sz="3733" dirty="0"/>
              <a:t>”</a:t>
            </a:r>
          </a:p>
          <a:p>
            <a:endParaRPr lang="en-US" sz="3733" dirty="0"/>
          </a:p>
          <a:p>
            <a:r>
              <a:rPr lang="en-US" sz="3733" dirty="0"/>
              <a:t>Search-related attacks</a:t>
            </a:r>
          </a:p>
          <a:p>
            <a:endParaRPr lang="en-US" sz="3733" dirty="0"/>
          </a:p>
          <a:p>
            <a:r>
              <a:rPr lang="en-US" sz="3733" dirty="0"/>
              <a:t>Pollution of browsing history</a:t>
            </a:r>
          </a:p>
          <a:p>
            <a:endParaRPr lang="en-US" sz="3733" dirty="0"/>
          </a:p>
          <a:p>
            <a:endParaRPr lang="en-US" sz="3733" dirty="0"/>
          </a:p>
        </p:txBody>
      </p:sp>
    </p:spTree>
    <p:extLst>
      <p:ext uri="{BB962C8B-B14F-4D97-AF65-F5344CB8AC3E}">
        <p14:creationId xmlns:p14="http://schemas.microsoft.com/office/powerpoint/2010/main" val="356372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defRPr/>
            </a:pPr>
            <a:r>
              <a:rPr lang="en-US" dirty="0">
                <a:solidFill>
                  <a:srgbClr val="000000"/>
                </a:solidFill>
              </a:rPr>
              <a:t>Information on the Internet</a:t>
            </a:r>
          </a:p>
        </p:txBody>
      </p:sp>
      <p:sp>
        <p:nvSpPr>
          <p:cNvPr id="3" name="Content Placeholder 2"/>
          <p:cNvSpPr>
            <a:spLocks noGrp="1"/>
          </p:cNvSpPr>
          <p:nvPr>
            <p:ph sz="half" idx="1"/>
          </p:nvPr>
        </p:nvSpPr>
        <p:spPr>
          <a:xfrm>
            <a:off x="838200" y="1825625"/>
            <a:ext cx="6295632" cy="4667249"/>
          </a:xfrm>
        </p:spPr>
        <p:txBody>
          <a:bodyPr>
            <a:normAutofit/>
          </a:bodyPr>
          <a:lstStyle/>
          <a:p>
            <a:pPr>
              <a:lnSpc>
                <a:spcPct val="90000"/>
              </a:lnSpc>
            </a:pPr>
            <a:r>
              <a:rPr lang="en-US" sz="3733" dirty="0"/>
              <a:t>Influences users’ beliefs and decisions </a:t>
            </a:r>
          </a:p>
          <a:p>
            <a:pPr>
              <a:lnSpc>
                <a:spcPct val="90000"/>
              </a:lnSpc>
            </a:pPr>
            <a:endParaRPr lang="en-US" sz="3733" dirty="0"/>
          </a:p>
          <a:p>
            <a:pPr>
              <a:lnSpc>
                <a:spcPct val="90000"/>
              </a:lnSpc>
            </a:pPr>
            <a:r>
              <a:rPr lang="en-US" sz="3733" dirty="0"/>
              <a:t>Economics: buying</a:t>
            </a:r>
          </a:p>
          <a:p>
            <a:pPr>
              <a:lnSpc>
                <a:spcPct val="90000"/>
              </a:lnSpc>
            </a:pPr>
            <a:r>
              <a:rPr lang="en-US" sz="3733" dirty="0"/>
              <a:t>Politics: voting</a:t>
            </a:r>
          </a:p>
          <a:p>
            <a:pPr>
              <a:lnSpc>
                <a:spcPct val="90000"/>
              </a:lnSpc>
            </a:pPr>
            <a:r>
              <a:rPr lang="en-US" sz="3733" dirty="0"/>
              <a:t>Social world: credibility</a:t>
            </a:r>
          </a:p>
          <a:p>
            <a:pPr>
              <a:lnSpc>
                <a:spcPct val="90000"/>
              </a:lnSpc>
              <a:buFont typeface="Arial" charset="0"/>
              <a:buNone/>
            </a:pPr>
            <a:endParaRPr lang="en-US" sz="3733" dirty="0"/>
          </a:p>
          <a:p>
            <a:pPr>
              <a:lnSpc>
                <a:spcPct val="90000"/>
              </a:lnSpc>
            </a:pPr>
            <a:endParaRPr lang="en-US" sz="3733" dirty="0"/>
          </a:p>
          <a:p>
            <a:pPr>
              <a:lnSpc>
                <a:spcPct val="90000"/>
              </a:lnSpc>
            </a:pPr>
            <a:endParaRPr lang="en-US" sz="3733" dirty="0"/>
          </a:p>
          <a:p>
            <a:pPr>
              <a:lnSpc>
                <a:spcPct val="90000"/>
              </a:lnSpc>
            </a:pPr>
            <a:endParaRPr lang="en-US" sz="3733" dirty="0"/>
          </a:p>
        </p:txBody>
      </p:sp>
      <p:pic>
        <p:nvPicPr>
          <p:cNvPr id="6" name="Picture 5" descr="MC900445146.W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4664" y="3034847"/>
            <a:ext cx="1824691" cy="1975431"/>
          </a:xfrm>
          <a:prstGeom prst="rect">
            <a:avLst/>
          </a:prstGeom>
        </p:spPr>
      </p:pic>
    </p:spTree>
    <p:extLst>
      <p:ext uri="{BB962C8B-B14F-4D97-AF65-F5344CB8AC3E}">
        <p14:creationId xmlns:p14="http://schemas.microsoft.com/office/powerpoint/2010/main" val="296608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Manipulators Target the User</a:t>
            </a:r>
          </a:p>
        </p:txBody>
      </p:sp>
      <p:sp>
        <p:nvSpPr>
          <p:cNvPr id="3" name="Content Placeholder 2"/>
          <p:cNvSpPr>
            <a:spLocks noGrp="1"/>
          </p:cNvSpPr>
          <p:nvPr>
            <p:ph idx="1"/>
          </p:nvPr>
        </p:nvSpPr>
        <p:spPr/>
        <p:txBody>
          <a:bodyPr/>
          <a:lstStyle/>
          <a:p>
            <a:r>
              <a:rPr lang="en-US" dirty="0"/>
              <a:t>Manipulators target User’s </a:t>
            </a:r>
            <a:r>
              <a:rPr lang="en-US" b="1" dirty="0"/>
              <a:t>choice set</a:t>
            </a:r>
            <a:endParaRPr lang="en-US" dirty="0"/>
          </a:p>
          <a:p>
            <a:endParaRPr lang="en-US" dirty="0"/>
          </a:p>
          <a:p>
            <a:r>
              <a:rPr lang="en-US" dirty="0"/>
              <a:t>Manipulators target the </a:t>
            </a:r>
            <a:r>
              <a:rPr lang="en-US" b="1" dirty="0"/>
              <a:t>attractiveness</a:t>
            </a:r>
            <a:r>
              <a:rPr lang="en-US" dirty="0"/>
              <a:t> of  different choices</a:t>
            </a:r>
          </a:p>
          <a:p>
            <a:endParaRPr lang="en-US" dirty="0"/>
          </a:p>
          <a:p>
            <a:r>
              <a:rPr lang="en-US" dirty="0"/>
              <a:t>Manipulators </a:t>
            </a:r>
            <a:r>
              <a:rPr lang="en-US" b="1" dirty="0"/>
              <a:t>falsify content</a:t>
            </a:r>
            <a:endParaRPr lang="en-US" dirty="0"/>
          </a:p>
        </p:txBody>
      </p:sp>
    </p:spTree>
    <p:extLst>
      <p:ext uri="{BB962C8B-B14F-4D97-AF65-F5344CB8AC3E}">
        <p14:creationId xmlns:p14="http://schemas.microsoft.com/office/powerpoint/2010/main" val="217645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1159497" y="1131790"/>
            <a:ext cx="9873006" cy="2387600"/>
          </a:xfrm>
        </p:spPr>
        <p:txBody>
          <a:bodyPr>
            <a:normAutofit/>
          </a:bodyPr>
          <a:lstStyle/>
          <a:p>
            <a:r>
              <a:rPr lang="en-US" sz="4000" b="1" dirty="0"/>
              <a:t>Internet Censorship and Online Speech</a:t>
            </a:r>
            <a:br>
              <a:rPr lang="en-US" sz="4000" dirty="0"/>
            </a:br>
            <a:r>
              <a:rPr lang="en-US" sz="3600" dirty="0"/>
              <a:t>Chapter 9.4: Detecting Disinformation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3702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
          <p:cNvSpPr>
            <a:spLocks noGrp="1" noChangeArrowheads="1"/>
          </p:cNvSpPr>
          <p:nvPr>
            <p:ph type="title"/>
          </p:nvPr>
        </p:nvSpPr>
        <p:spPr>
          <a:xfrm>
            <a:off x="183800" y="331235"/>
            <a:ext cx="11254625" cy="1061392"/>
          </a:xfrm>
        </p:spPr>
        <p:txBody>
          <a:bodyPr vert="horz" wrap="square" lIns="0" tIns="0" rIns="0" bIns="0" numCol="1" rtlCol="0" anchor="ctr" anchorCtr="0" compatLnSpc="1">
            <a:prstTxWarp prst="textNoShape">
              <a:avLst/>
            </a:prstTxWarp>
            <a:normAutofit fontScale="90000"/>
          </a:bodyPr>
          <a:lstStyle/>
          <a:p>
            <a:pPr>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sz="4267" dirty="0"/>
              <a:t>Detecting Disinformation: </a:t>
            </a:r>
            <a:br>
              <a:rPr lang="en-US" sz="4267" dirty="0"/>
            </a:br>
            <a:r>
              <a:rPr lang="en-US" sz="4267" dirty="0"/>
              <a:t>Spreading Unwanted Content “Looks Different”</a:t>
            </a:r>
          </a:p>
        </p:txBody>
      </p:sp>
      <p:sp>
        <p:nvSpPr>
          <p:cNvPr id="25604" name="Rectangle 2"/>
          <p:cNvSpPr>
            <a:spLocks noGrp="1" noChangeArrowheads="1"/>
          </p:cNvSpPr>
          <p:nvPr>
            <p:ph idx="1"/>
          </p:nvPr>
        </p:nvSpPr>
        <p:spPr>
          <a:xfrm>
            <a:off x="624917" y="1600009"/>
            <a:ext cx="10574569" cy="4445747"/>
          </a:xfrm>
        </p:spPr>
        <p:txBody>
          <a:bodyPr vert="horz" wrap="square" lIns="0" tIns="0" rIns="0" bIns="0" numCol="1" rtlCol="0" anchor="t" anchorCtr="0" compatLnSpc="1">
            <a:prstTxWarp prst="textNoShape">
              <a:avLst/>
            </a:prstTxWarp>
            <a:normAutofit/>
          </a:bodyPr>
          <a:lstStyle/>
          <a:p>
            <a:pPr>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Step 1: Understanding of fundamental behavior</a:t>
            </a:r>
          </a:p>
          <a:p>
            <a:pPr lvl="1">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What are the possible invariants?</a:t>
            </a:r>
          </a:p>
          <a:p>
            <a:pPr lvl="1">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What mechanisms/infrastructure implements agility?</a:t>
            </a:r>
            <a:br>
              <a:rPr lang="en-US" dirty="0"/>
            </a:br>
            <a:endParaRPr lang="en-US" dirty="0"/>
          </a:p>
          <a:p>
            <a:pPr>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Step 2: Automating detection</a:t>
            </a:r>
          </a:p>
          <a:p>
            <a:pPr lvl="1">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Content is time-consuming, error-prone to analyze</a:t>
            </a:r>
          </a:p>
          <a:p>
            <a:pPr lvl="1">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dirty="0"/>
              <a:t>Static blacklists can be outdated, inaccurate</a:t>
            </a:r>
          </a:p>
          <a:p>
            <a:pPr lvl="1">
              <a:tabLst>
                <a:tab pos="656634" algn="l"/>
                <a:tab pos="1313266" algn="l"/>
                <a:tab pos="1969900" algn="l"/>
                <a:tab pos="2626533" algn="l"/>
                <a:tab pos="3283166" algn="l"/>
                <a:tab pos="3939800" algn="l"/>
                <a:tab pos="4594993" algn="l"/>
                <a:tab pos="5253067" algn="l"/>
                <a:tab pos="5909699" algn="l"/>
                <a:tab pos="6564893" algn="l"/>
                <a:tab pos="7221526" algn="l"/>
                <a:tab pos="7879599" algn="l"/>
              </a:tabLst>
            </a:pPr>
            <a:r>
              <a:rPr lang="en-US" b="1" dirty="0"/>
              <a:t>Instead: </a:t>
            </a:r>
            <a:r>
              <a:rPr lang="en-US" dirty="0"/>
              <a:t>Identify the infrastructure-level behavior of attackers based on dynamics</a:t>
            </a:r>
          </a:p>
        </p:txBody>
      </p:sp>
      <p:sp>
        <p:nvSpPr>
          <p:cNvPr id="25602" name="Slide Number Placeholder 5"/>
          <p:cNvSpPr>
            <a:spLocks noGrp="1"/>
          </p:cNvSpPr>
          <p:nvPr>
            <p:ph type="sldNum" sz="quarter" idx="12"/>
          </p:nvPr>
        </p:nvSpPr>
        <p:spPr>
          <a:noFill/>
        </p:spPr>
        <p:txBody>
          <a:bodyPr/>
          <a:lstStyle/>
          <a:p>
            <a:pPr defTabSz="914392"/>
            <a:fld id="{2B7FFC3F-A240-7149-A8FC-7B7084FE6E75}" type="slidenum">
              <a:rPr lang="en-US" smtClean="0"/>
              <a:pPr defTabSz="914392"/>
              <a:t>38</a:t>
            </a:fld>
            <a:endParaRPr lang="en-US" dirty="0"/>
          </a:p>
        </p:txBody>
      </p:sp>
    </p:spTree>
    <p:extLst>
      <p:ext uri="{BB962C8B-B14F-4D97-AF65-F5344CB8AC3E}">
        <p14:creationId xmlns:p14="http://schemas.microsoft.com/office/powerpoint/2010/main" val="324289978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609600" y="405512"/>
            <a:ext cx="10972800" cy="983603"/>
          </a:xfrm>
        </p:spPr>
        <p:txBody>
          <a:bodyPr>
            <a:normAutofit/>
          </a:bodyPr>
          <a:lstStyle/>
          <a:p>
            <a:r>
              <a:rPr lang="en-US" dirty="0"/>
              <a:t>Disinformation is the New Spam</a:t>
            </a:r>
          </a:p>
        </p:txBody>
      </p:sp>
      <p:sp>
        <p:nvSpPr>
          <p:cNvPr id="84995" name="Rectangle 3"/>
          <p:cNvSpPr>
            <a:spLocks noGrp="1" noChangeArrowheads="1"/>
          </p:cNvSpPr>
          <p:nvPr>
            <p:ph idx="1"/>
          </p:nvPr>
        </p:nvSpPr>
        <p:spPr>
          <a:xfrm>
            <a:off x="609600" y="1798637"/>
            <a:ext cx="10972800" cy="4525963"/>
          </a:xfrm>
        </p:spPr>
        <p:txBody>
          <a:bodyPr>
            <a:normAutofit/>
          </a:bodyPr>
          <a:lstStyle/>
          <a:p>
            <a:r>
              <a:rPr lang="en-US" b="1" dirty="0">
                <a:solidFill>
                  <a:srgbClr val="002060"/>
                </a:solidFill>
              </a:rPr>
              <a:t>Old Problem: </a:t>
            </a:r>
            <a:r>
              <a:rPr lang="en-US" dirty="0"/>
              <a:t>Prevent unwanted traffic from reaching a user’s inbox by distinguishing spam from ham</a:t>
            </a:r>
          </a:p>
          <a:p>
            <a:endParaRPr lang="en-US" dirty="0"/>
          </a:p>
          <a:p>
            <a:r>
              <a:rPr lang="en-US" b="1" dirty="0">
                <a:solidFill>
                  <a:srgbClr val="002060"/>
                </a:solidFill>
              </a:rPr>
              <a:t>Question:</a:t>
            </a:r>
            <a:r>
              <a:rPr lang="en-US" dirty="0">
                <a:solidFill>
                  <a:srgbClr val="002060"/>
                </a:solidFill>
              </a:rPr>
              <a:t> </a:t>
            </a:r>
            <a:r>
              <a:rPr lang="en-US" dirty="0"/>
              <a:t>What features best differentiate spam from legitimate mail?</a:t>
            </a:r>
          </a:p>
          <a:p>
            <a:pPr lvl="1"/>
            <a:r>
              <a:rPr lang="en-US" dirty="0"/>
              <a:t>Content-based filtering: What is in the mail?</a:t>
            </a:r>
          </a:p>
          <a:p>
            <a:pPr lvl="1"/>
            <a:r>
              <a:rPr lang="en-US" dirty="0"/>
              <a:t>IP address of sender: Who is the sender?</a:t>
            </a:r>
          </a:p>
          <a:p>
            <a:pPr lvl="1"/>
            <a:r>
              <a:rPr lang="en-US" b="1" dirty="0">
                <a:solidFill>
                  <a:srgbClr val="FF0000"/>
                </a:solidFill>
              </a:rPr>
              <a:t>Behavioral features:</a:t>
            </a:r>
            <a:r>
              <a:rPr lang="en-US" dirty="0"/>
              <a:t> How the mail is sent?</a:t>
            </a:r>
          </a:p>
          <a:p>
            <a:pPr lvl="1"/>
            <a:endParaRPr lang="en-US" dirty="0"/>
          </a:p>
        </p:txBody>
      </p:sp>
      <p:sp>
        <p:nvSpPr>
          <p:cNvPr id="7" name="Slide Number Placeholder 5"/>
          <p:cNvSpPr>
            <a:spLocks noGrp="1"/>
          </p:cNvSpPr>
          <p:nvPr>
            <p:ph type="sldNum" sz="quarter" idx="12"/>
          </p:nvPr>
        </p:nvSpPr>
        <p:spPr/>
        <p:txBody>
          <a:bodyPr/>
          <a:lstStyle/>
          <a:p>
            <a:fld id="{AAAC63D3-4BA3-9C47-88A8-651A89F3C27A}" type="slidenum">
              <a:rPr lang="en-US"/>
              <a:pPr/>
              <a:t>39</a:t>
            </a:fld>
            <a:endParaRPr lang="en-US"/>
          </a:p>
        </p:txBody>
      </p:sp>
      <p:pic>
        <p:nvPicPr>
          <p:cNvPr id="84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199" y="4390213"/>
            <a:ext cx="2531700" cy="89755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099674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F4155-888F-DD47-942E-73465320BE68}"/>
              </a:ext>
            </a:extLst>
          </p:cNvPr>
          <p:cNvSpPr>
            <a:spLocks noGrp="1"/>
          </p:cNvSpPr>
          <p:nvPr>
            <p:ph type="title"/>
          </p:nvPr>
        </p:nvSpPr>
        <p:spPr/>
        <p:txBody>
          <a:bodyPr/>
          <a:lstStyle/>
          <a:p>
            <a:r>
              <a:rPr lang="en-US" dirty="0"/>
              <a:t>Effects of Propaganda: </a:t>
            </a:r>
            <a:br>
              <a:rPr lang="en-US" dirty="0"/>
            </a:br>
            <a:r>
              <a:rPr lang="en-US" dirty="0"/>
              <a:t>Induced Misperceptions</a:t>
            </a:r>
          </a:p>
        </p:txBody>
      </p:sp>
      <p:sp>
        <p:nvSpPr>
          <p:cNvPr id="3" name="Content Placeholder 2">
            <a:extLst>
              <a:ext uri="{FF2B5EF4-FFF2-40B4-BE49-F238E27FC236}">
                <a16:creationId xmlns:a16="http://schemas.microsoft.com/office/drawing/2014/main" id="{6FD9605F-2D8E-8B45-BE04-509A69F3AE85}"/>
              </a:ext>
            </a:extLst>
          </p:cNvPr>
          <p:cNvSpPr>
            <a:spLocks noGrp="1"/>
          </p:cNvSpPr>
          <p:nvPr>
            <p:ph idx="1"/>
          </p:nvPr>
        </p:nvSpPr>
        <p:spPr>
          <a:xfrm>
            <a:off x="838200" y="2239347"/>
            <a:ext cx="6004560" cy="3937616"/>
          </a:xfrm>
        </p:spPr>
        <p:txBody>
          <a:bodyPr/>
          <a:lstStyle/>
          <a:p>
            <a:r>
              <a:rPr lang="en-US" b="1" dirty="0">
                <a:solidFill>
                  <a:srgbClr val="FF0000"/>
                </a:solidFill>
              </a:rPr>
              <a:t>Disorientation: </a:t>
            </a:r>
            <a:r>
              <a:rPr lang="en-US" dirty="0"/>
              <a:t>Blurring the distinction between fact and fiction.</a:t>
            </a:r>
          </a:p>
          <a:p>
            <a:endParaRPr lang="en-US" dirty="0"/>
          </a:p>
          <a:p>
            <a:r>
              <a:rPr lang="en-US" b="1" dirty="0">
                <a:solidFill>
                  <a:srgbClr val="FF0000"/>
                </a:solidFill>
              </a:rPr>
              <a:t>Distraction: </a:t>
            </a:r>
            <a:r>
              <a:rPr lang="en-US" dirty="0"/>
              <a:t>No attempt to engage in debate. Primary purpose is to distract and redirect public attention from discussion or events that could result in collective action.</a:t>
            </a:r>
          </a:p>
        </p:txBody>
      </p:sp>
      <p:pic>
        <p:nvPicPr>
          <p:cNvPr id="5" name="Picture 4">
            <a:extLst>
              <a:ext uri="{FF2B5EF4-FFF2-40B4-BE49-F238E27FC236}">
                <a16:creationId xmlns:a16="http://schemas.microsoft.com/office/drawing/2014/main" id="{E192ACC7-17DD-CB41-92A2-6571A4F171C6}"/>
              </a:ext>
            </a:extLst>
          </p:cNvPr>
          <p:cNvPicPr>
            <a:picLocks noChangeAspect="1"/>
          </p:cNvPicPr>
          <p:nvPr/>
        </p:nvPicPr>
        <p:blipFill>
          <a:blip r:embed="rId2"/>
          <a:stretch>
            <a:fillRect/>
          </a:stretch>
        </p:blipFill>
        <p:spPr>
          <a:xfrm>
            <a:off x="6842760" y="1690688"/>
            <a:ext cx="5198832" cy="548659"/>
          </a:xfrm>
          <a:prstGeom prst="rect">
            <a:avLst/>
          </a:prstGeom>
        </p:spPr>
      </p:pic>
      <p:pic>
        <p:nvPicPr>
          <p:cNvPr id="6" name="Picture 5">
            <a:extLst>
              <a:ext uri="{FF2B5EF4-FFF2-40B4-BE49-F238E27FC236}">
                <a16:creationId xmlns:a16="http://schemas.microsoft.com/office/drawing/2014/main" id="{5BF3D061-0F05-1D47-8F00-AFBC7298FD1A}"/>
              </a:ext>
            </a:extLst>
          </p:cNvPr>
          <p:cNvPicPr>
            <a:picLocks noChangeAspect="1"/>
          </p:cNvPicPr>
          <p:nvPr/>
        </p:nvPicPr>
        <p:blipFill>
          <a:blip r:embed="rId3"/>
          <a:stretch>
            <a:fillRect/>
          </a:stretch>
        </p:blipFill>
        <p:spPr>
          <a:xfrm>
            <a:off x="6842760" y="1284288"/>
            <a:ext cx="2832100" cy="406400"/>
          </a:xfrm>
          <a:prstGeom prst="rect">
            <a:avLst/>
          </a:prstGeom>
        </p:spPr>
      </p:pic>
      <p:pic>
        <p:nvPicPr>
          <p:cNvPr id="7" name="Picture 6">
            <a:extLst>
              <a:ext uri="{FF2B5EF4-FFF2-40B4-BE49-F238E27FC236}">
                <a16:creationId xmlns:a16="http://schemas.microsoft.com/office/drawing/2014/main" id="{8F50C35F-BBF7-654D-AE62-AC0A4458BDD4}"/>
              </a:ext>
            </a:extLst>
          </p:cNvPr>
          <p:cNvPicPr>
            <a:picLocks noChangeAspect="1"/>
          </p:cNvPicPr>
          <p:nvPr/>
        </p:nvPicPr>
        <p:blipFill>
          <a:blip r:embed="rId4"/>
          <a:stretch>
            <a:fillRect/>
          </a:stretch>
        </p:blipFill>
        <p:spPr>
          <a:xfrm>
            <a:off x="6842760" y="2314585"/>
            <a:ext cx="4670634" cy="3787140"/>
          </a:xfrm>
          <a:prstGeom prst="rect">
            <a:avLst/>
          </a:prstGeom>
        </p:spPr>
      </p:pic>
    </p:spTree>
    <p:extLst>
      <p:ext uri="{BB962C8B-B14F-4D97-AF65-F5344CB8AC3E}">
        <p14:creationId xmlns:p14="http://schemas.microsoft.com/office/powerpoint/2010/main" val="1219851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Rectangle 4"/>
          <p:cNvSpPr>
            <a:spLocks noGrp="1" noChangeArrowheads="1"/>
          </p:cNvSpPr>
          <p:nvPr>
            <p:ph type="title"/>
          </p:nvPr>
        </p:nvSpPr>
        <p:spPr/>
        <p:txBody>
          <a:bodyPr/>
          <a:lstStyle/>
          <a:p>
            <a:r>
              <a:rPr lang="en-US" dirty="0"/>
              <a:t>Infrastructure-Based Spam Detection (2009)</a:t>
            </a:r>
          </a:p>
        </p:txBody>
      </p:sp>
      <p:sp>
        <p:nvSpPr>
          <p:cNvPr id="6" name="Slide Number Placeholder 4"/>
          <p:cNvSpPr>
            <a:spLocks noGrp="1"/>
          </p:cNvSpPr>
          <p:nvPr>
            <p:ph type="sldNum" sz="quarter" idx="12"/>
          </p:nvPr>
        </p:nvSpPr>
        <p:spPr/>
        <p:txBody>
          <a:bodyPr/>
          <a:lstStyle/>
          <a:p>
            <a:fld id="{9ADC6F04-EB29-D140-89C2-140A3E774BE4}" type="slidenum">
              <a:rPr lang="en-US"/>
              <a:pPr/>
              <a:t>40</a:t>
            </a:fld>
            <a:endParaRPr lang="en-US"/>
          </a:p>
        </p:txBody>
      </p:sp>
      <p:pic>
        <p:nvPicPr>
          <p:cNvPr id="264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52" y="1877673"/>
            <a:ext cx="11855449" cy="433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TextBox 4">
            <a:extLst>
              <a:ext uri="{FF2B5EF4-FFF2-40B4-BE49-F238E27FC236}">
                <a16:creationId xmlns:a16="http://schemas.microsoft.com/office/drawing/2014/main" id="{86BDE35D-C2E0-8E4D-B3CF-EB75E9E2E27B}"/>
              </a:ext>
            </a:extLst>
          </p:cNvPr>
          <p:cNvSpPr txBox="1"/>
          <p:nvPr/>
        </p:nvSpPr>
        <p:spPr>
          <a:xfrm>
            <a:off x="971346" y="6128187"/>
            <a:ext cx="10800479" cy="666977"/>
          </a:xfrm>
          <a:prstGeom prst="rect">
            <a:avLst/>
          </a:prstGeom>
          <a:solidFill>
            <a:srgbClr val="BFBFBF"/>
          </a:solidFill>
        </p:spPr>
        <p:txBody>
          <a:bodyPr wrap="square" rtlCol="0">
            <a:spAutoFit/>
          </a:bodyPr>
          <a:lstStyle/>
          <a:p>
            <a:r>
              <a:rPr lang="en-US" sz="1867" dirty="0" err="1"/>
              <a:t>Hao</a:t>
            </a:r>
            <a:r>
              <a:rPr lang="en-US" sz="1867" dirty="0"/>
              <a:t>, Shuang, et al. "Detecting Spammers with SNARE: </a:t>
            </a:r>
            <a:r>
              <a:rPr lang="en-US" sz="1867" dirty="0" err="1"/>
              <a:t>Spatio</a:t>
            </a:r>
            <a:r>
              <a:rPr lang="en-US" sz="1867" dirty="0"/>
              <a:t>-temporal Network-level Automatic Reputation Engine." </a:t>
            </a:r>
            <a:r>
              <a:rPr lang="en-US" sz="1867" i="1" dirty="0"/>
              <a:t>USENIX security symposium</a:t>
            </a:r>
            <a:r>
              <a:rPr lang="en-US" sz="1867" dirty="0"/>
              <a:t>. Vol. 9. 2009.</a:t>
            </a:r>
          </a:p>
        </p:txBody>
      </p:sp>
    </p:spTree>
    <p:extLst>
      <p:ext uri="{BB962C8B-B14F-4D97-AF65-F5344CB8AC3E}">
        <p14:creationId xmlns:p14="http://schemas.microsoft.com/office/powerpoint/2010/main" val="659781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213917" y="290513"/>
            <a:ext cx="11684000" cy="1143000"/>
          </a:xfrm>
        </p:spPr>
        <p:txBody>
          <a:bodyPr/>
          <a:lstStyle/>
          <a:p>
            <a:r>
              <a:rPr lang="en-US" dirty="0"/>
              <a:t>Automated Filtering of Spam (2009)</a:t>
            </a:r>
          </a:p>
        </p:txBody>
      </p:sp>
      <p:sp>
        <p:nvSpPr>
          <p:cNvPr id="163847" name="Rectangle 7"/>
          <p:cNvSpPr>
            <a:spLocks noGrp="1" noChangeArrowheads="1"/>
          </p:cNvSpPr>
          <p:nvPr>
            <p:ph idx="1"/>
          </p:nvPr>
        </p:nvSpPr>
        <p:spPr>
          <a:xfrm>
            <a:off x="406400" y="1671686"/>
            <a:ext cx="10972800" cy="857685"/>
          </a:xfrm>
        </p:spPr>
        <p:txBody>
          <a:bodyPr>
            <a:normAutofit/>
          </a:bodyPr>
          <a:lstStyle/>
          <a:p>
            <a:r>
              <a:rPr lang="en-US" sz="2667" dirty="0"/>
              <a:t>Network-level features to train </a:t>
            </a:r>
            <a:r>
              <a:rPr lang="en-US" sz="2667" dirty="0" err="1"/>
              <a:t>RuleFit</a:t>
            </a:r>
            <a:r>
              <a:rPr lang="en-US" sz="2667" dirty="0"/>
              <a:t> classifier</a:t>
            </a:r>
          </a:p>
        </p:txBody>
      </p:sp>
      <p:sp>
        <p:nvSpPr>
          <p:cNvPr id="8" name="Slide Number Placeholder 5"/>
          <p:cNvSpPr>
            <a:spLocks noGrp="1"/>
          </p:cNvSpPr>
          <p:nvPr>
            <p:ph type="sldNum" sz="quarter" idx="12"/>
          </p:nvPr>
        </p:nvSpPr>
        <p:spPr/>
        <p:txBody>
          <a:bodyPr/>
          <a:lstStyle/>
          <a:p>
            <a:fld id="{B3F9CF1E-4501-C94D-BA4B-A824B574A43D}" type="slidenum">
              <a:rPr lang="en-US"/>
              <a:pPr/>
              <a:t>41</a:t>
            </a:fld>
            <a:endParaRPr lang="en-US"/>
          </a:p>
        </p:txBody>
      </p:sp>
      <p:sp>
        <p:nvSpPr>
          <p:cNvPr id="163849" name="Rectangle 9"/>
          <p:cNvSpPr>
            <a:spLocks noChangeArrowheads="1"/>
          </p:cNvSpPr>
          <p:nvPr/>
        </p:nvSpPr>
        <p:spPr bwMode="auto">
          <a:xfrm>
            <a:off x="406400" y="4724400"/>
            <a:ext cx="10972800" cy="121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121907" tIns="60953" rIns="121907" bIns="60953"/>
          <a:lstStyle/>
          <a:p>
            <a:pPr marL="457189" indent="-457189">
              <a:spcBef>
                <a:spcPct val="20000"/>
              </a:spcBef>
              <a:buFontTx/>
              <a:buChar char="•"/>
            </a:pPr>
            <a:r>
              <a:rPr lang="en-US" sz="2667" dirty="0"/>
              <a:t>Comparable performance to manual blacklists</a:t>
            </a:r>
          </a:p>
          <a:p>
            <a:pPr marL="457189" indent="-457189">
              <a:spcBef>
                <a:spcPct val="20000"/>
              </a:spcBef>
              <a:buFontTx/>
              <a:buChar char="•"/>
            </a:pPr>
            <a:r>
              <a:rPr lang="en-US" sz="2667" dirty="0"/>
              <a:t>Using </a:t>
            </a:r>
            <a:r>
              <a:rPr lang="en-US" sz="2667" i="1" dirty="0"/>
              <a:t>only network-level features</a:t>
            </a:r>
          </a:p>
          <a:p>
            <a:pPr marL="457189" indent="-457189">
              <a:spcBef>
                <a:spcPct val="20000"/>
              </a:spcBef>
              <a:buFontTx/>
              <a:buChar char="•"/>
            </a:pPr>
            <a:r>
              <a:rPr lang="en-US" sz="2667" dirty="0"/>
              <a:t>Completely automated</a:t>
            </a:r>
          </a:p>
        </p:txBody>
      </p:sp>
      <p:pic>
        <p:nvPicPr>
          <p:cNvPr id="16385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9600" y="2819400"/>
            <a:ext cx="5717117" cy="18732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Left Arrow 1"/>
          <p:cNvSpPr/>
          <p:nvPr/>
        </p:nvSpPr>
        <p:spPr>
          <a:xfrm>
            <a:off x="6430239" y="3986990"/>
            <a:ext cx="1982656" cy="566329"/>
          </a:xfrm>
          <a:prstGeom prst="left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 name="TextBox 2"/>
          <p:cNvSpPr txBox="1"/>
          <p:nvPr/>
        </p:nvSpPr>
        <p:spPr>
          <a:xfrm>
            <a:off x="1029999" y="6356352"/>
            <a:ext cx="10800479" cy="276999"/>
          </a:xfrm>
          <a:prstGeom prst="rect">
            <a:avLst/>
          </a:prstGeom>
          <a:solidFill>
            <a:srgbClr val="BFBFBF"/>
          </a:solidFill>
        </p:spPr>
        <p:txBody>
          <a:bodyPr wrap="square" rtlCol="0">
            <a:spAutoFit/>
          </a:bodyPr>
          <a:lstStyle/>
          <a:p>
            <a:r>
              <a:rPr lang="en-US" sz="1200" dirty="0" err="1"/>
              <a:t>Hao</a:t>
            </a:r>
            <a:r>
              <a:rPr lang="en-US" sz="1200" dirty="0"/>
              <a:t>, Shuang, et al. "Detecting Spammers with SNARE: </a:t>
            </a:r>
            <a:r>
              <a:rPr lang="en-US" sz="1200" dirty="0" err="1"/>
              <a:t>Spatio</a:t>
            </a:r>
            <a:r>
              <a:rPr lang="en-US" sz="1200" dirty="0"/>
              <a:t>-temporal Network-level Automatic Reputation Engine." </a:t>
            </a:r>
            <a:r>
              <a:rPr lang="en-US" sz="1200" i="1" dirty="0"/>
              <a:t>USENIX security symposium</a:t>
            </a:r>
            <a:r>
              <a:rPr lang="en-US" sz="1200" dirty="0"/>
              <a:t>. Vol. 9. 2009.</a:t>
            </a:r>
          </a:p>
        </p:txBody>
      </p:sp>
    </p:spTree>
    <p:extLst>
      <p:ext uri="{BB962C8B-B14F-4D97-AF65-F5344CB8AC3E}">
        <p14:creationId xmlns:p14="http://schemas.microsoft.com/office/powerpoint/2010/main" val="17617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3" y="274639"/>
            <a:ext cx="6592220" cy="1143000"/>
          </a:xfrm>
        </p:spPr>
        <p:txBody>
          <a:bodyPr>
            <a:normAutofit fontScale="90000"/>
          </a:bodyPr>
          <a:lstStyle/>
          <a:p>
            <a:r>
              <a:rPr lang="en-US" dirty="0"/>
              <a:t>Automated Detection </a:t>
            </a:r>
            <a:br>
              <a:rPr lang="en-US" dirty="0"/>
            </a:br>
            <a:r>
              <a:rPr lang="en-US" dirty="0"/>
              <a:t>of Propaganda (2012)</a:t>
            </a:r>
          </a:p>
        </p:txBody>
      </p:sp>
      <p:sp>
        <p:nvSpPr>
          <p:cNvPr id="3" name="Content Placeholder 2"/>
          <p:cNvSpPr>
            <a:spLocks noGrp="1"/>
          </p:cNvSpPr>
          <p:nvPr>
            <p:ph idx="1"/>
          </p:nvPr>
        </p:nvSpPr>
        <p:spPr>
          <a:xfrm>
            <a:off x="404473" y="1997187"/>
            <a:ext cx="6120937" cy="3141587"/>
          </a:xfrm>
        </p:spPr>
        <p:txBody>
          <a:bodyPr/>
          <a:lstStyle/>
          <a:p>
            <a:pPr marL="457189" indent="-457189">
              <a:buFont typeface="Arial"/>
              <a:buChar char="•"/>
            </a:pPr>
            <a:r>
              <a:rPr lang="en-US" sz="3200" dirty="0"/>
              <a:t>Higher fraction of </a:t>
            </a:r>
            <a:r>
              <a:rPr lang="en-US" sz="3200" dirty="0" err="1"/>
              <a:t>retweets</a:t>
            </a:r>
            <a:endParaRPr lang="en-US" sz="3200" dirty="0"/>
          </a:p>
          <a:p>
            <a:pPr marL="457189" indent="-457189">
              <a:buFont typeface="Arial"/>
              <a:buChar char="•"/>
            </a:pPr>
            <a:r>
              <a:rPr lang="en-US" sz="3200" dirty="0"/>
              <a:t>More </a:t>
            </a:r>
            <a:r>
              <a:rPr lang="en-US" sz="3200" dirty="0" err="1"/>
              <a:t>bursty</a:t>
            </a:r>
            <a:r>
              <a:rPr lang="en-US" sz="3200" dirty="0"/>
              <a:t> tweeting volumes</a:t>
            </a:r>
          </a:p>
          <a:p>
            <a:pPr marL="457189" indent="-457189">
              <a:buFont typeface="Arial"/>
              <a:buChar char="•"/>
            </a:pPr>
            <a:r>
              <a:rPr lang="en-US" sz="3200" dirty="0"/>
              <a:t>Higher daily volumes</a:t>
            </a:r>
          </a:p>
          <a:p>
            <a:pPr marL="457189" indent="-457189">
              <a:buFont typeface="Arial"/>
              <a:buChar char="•"/>
            </a:pPr>
            <a:r>
              <a:rPr lang="en-US" sz="3200" dirty="0"/>
              <a:t>Quick </a:t>
            </a:r>
            <a:r>
              <a:rPr lang="en-US" sz="3200" dirty="0" err="1"/>
              <a:t>retweeting</a:t>
            </a:r>
            <a:endParaRPr lang="en-US" sz="3200" dirty="0"/>
          </a:p>
        </p:txBody>
      </p:sp>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42</a:t>
            </a:fld>
            <a:endParaRPr lang="en-US"/>
          </a:p>
        </p:txBody>
      </p:sp>
      <p:sp>
        <p:nvSpPr>
          <p:cNvPr id="7" name="TextBox 6"/>
          <p:cNvSpPr txBox="1"/>
          <p:nvPr/>
        </p:nvSpPr>
        <p:spPr>
          <a:xfrm>
            <a:off x="609600" y="5704419"/>
            <a:ext cx="6036733" cy="1077218"/>
          </a:xfrm>
          <a:prstGeom prst="rect">
            <a:avLst/>
          </a:prstGeom>
          <a:solidFill>
            <a:schemeClr val="bg1">
              <a:lumMod val="75000"/>
            </a:schemeClr>
          </a:solidFill>
        </p:spPr>
        <p:txBody>
          <a:bodyPr wrap="square" rtlCol="0">
            <a:spAutoFit/>
          </a:bodyPr>
          <a:lstStyle/>
          <a:p>
            <a:r>
              <a:rPr lang="en-US" sz="1600" dirty="0"/>
              <a:t>#bias: Measuring the Tweeting Behavior of Propagandists</a:t>
            </a:r>
          </a:p>
          <a:p>
            <a:r>
              <a:rPr lang="en-US" sz="1600" dirty="0"/>
              <a:t>by </a:t>
            </a:r>
            <a:r>
              <a:rPr lang="en-US" sz="1600" dirty="0" err="1"/>
              <a:t>Cristian</a:t>
            </a:r>
            <a:r>
              <a:rPr lang="en-US" sz="1600" dirty="0"/>
              <a:t> </a:t>
            </a:r>
            <a:r>
              <a:rPr lang="en-US" sz="1600" dirty="0" err="1"/>
              <a:t>Lumezanu</a:t>
            </a:r>
            <a:r>
              <a:rPr lang="en-US" sz="1600" dirty="0"/>
              <a:t>, Nick Feamster, and Hans Klein.</a:t>
            </a:r>
          </a:p>
          <a:p>
            <a:r>
              <a:rPr lang="en-US" sz="1600" dirty="0"/>
              <a:t>In the </a:t>
            </a:r>
            <a:r>
              <a:rPr lang="en-US" sz="1600" i="1" dirty="0"/>
              <a:t>Sixth International AAAI Conference on Weblogs and Social Media (ICWSM)</a:t>
            </a:r>
            <a:r>
              <a:rPr lang="en-US" sz="1600" dirty="0"/>
              <a:t>, 2012.</a:t>
            </a:r>
          </a:p>
        </p:txBody>
      </p:sp>
      <p:pic>
        <p:nvPicPr>
          <p:cNvPr id="8" name="Picture 7"/>
          <p:cNvPicPr>
            <a:picLocks noChangeAspect="1"/>
          </p:cNvPicPr>
          <p:nvPr/>
        </p:nvPicPr>
        <p:blipFill>
          <a:blip r:embed="rId3"/>
          <a:stretch>
            <a:fillRect/>
          </a:stretch>
        </p:blipFill>
        <p:spPr>
          <a:xfrm>
            <a:off x="5960554" y="466872"/>
            <a:ext cx="6231447" cy="1708112"/>
          </a:xfrm>
          <a:prstGeom prst="rect">
            <a:avLst/>
          </a:prstGeom>
        </p:spPr>
      </p:pic>
      <p:sp>
        <p:nvSpPr>
          <p:cNvPr id="9" name="TextBox 8"/>
          <p:cNvSpPr txBox="1"/>
          <p:nvPr/>
        </p:nvSpPr>
        <p:spPr>
          <a:xfrm>
            <a:off x="7381452" y="101893"/>
            <a:ext cx="2718052" cy="461665"/>
          </a:xfrm>
          <a:prstGeom prst="rect">
            <a:avLst/>
          </a:prstGeom>
          <a:noFill/>
        </p:spPr>
        <p:txBody>
          <a:bodyPr wrap="none" rtlCol="0">
            <a:spAutoFit/>
          </a:bodyPr>
          <a:lstStyle/>
          <a:p>
            <a:r>
              <a:rPr lang="en-US" sz="2400"/>
              <a:t>Nevada Senate Race</a:t>
            </a:r>
          </a:p>
        </p:txBody>
      </p:sp>
      <p:pic>
        <p:nvPicPr>
          <p:cNvPr id="10" name="Picture 9"/>
          <p:cNvPicPr>
            <a:picLocks noChangeAspect="1"/>
          </p:cNvPicPr>
          <p:nvPr/>
        </p:nvPicPr>
        <p:blipFill>
          <a:blip r:embed="rId4"/>
          <a:stretch>
            <a:fillRect/>
          </a:stretch>
        </p:blipFill>
        <p:spPr>
          <a:xfrm>
            <a:off x="6047157" y="3515026"/>
            <a:ext cx="5736388" cy="1504143"/>
          </a:xfrm>
          <a:prstGeom prst="rect">
            <a:avLst/>
          </a:prstGeom>
        </p:spPr>
      </p:pic>
      <p:sp>
        <p:nvSpPr>
          <p:cNvPr id="11" name="TextBox 10"/>
          <p:cNvSpPr txBox="1"/>
          <p:nvPr/>
        </p:nvSpPr>
        <p:spPr>
          <a:xfrm>
            <a:off x="7641200" y="3085724"/>
            <a:ext cx="2666564" cy="461665"/>
          </a:xfrm>
          <a:prstGeom prst="rect">
            <a:avLst/>
          </a:prstGeom>
          <a:noFill/>
        </p:spPr>
        <p:txBody>
          <a:bodyPr wrap="none" rtlCol="0">
            <a:spAutoFit/>
          </a:bodyPr>
          <a:lstStyle/>
          <a:p>
            <a:r>
              <a:rPr lang="en-US" sz="2400" dirty="0"/>
              <a:t>Debt Ceiling Debate</a:t>
            </a:r>
          </a:p>
        </p:txBody>
      </p:sp>
    </p:spTree>
    <p:extLst>
      <p:ext uri="{BB962C8B-B14F-4D97-AF65-F5344CB8AC3E}">
        <p14:creationId xmlns:p14="http://schemas.microsoft.com/office/powerpoint/2010/main" val="28257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D8D0-9420-5540-9871-7A643CDA70F6}"/>
              </a:ext>
            </a:extLst>
          </p:cNvPr>
          <p:cNvSpPr>
            <a:spLocks noGrp="1"/>
          </p:cNvSpPr>
          <p:nvPr>
            <p:ph type="title"/>
          </p:nvPr>
        </p:nvSpPr>
        <p:spPr/>
        <p:txBody>
          <a:bodyPr/>
          <a:lstStyle/>
          <a:p>
            <a:r>
              <a:rPr lang="en-US" dirty="0"/>
              <a:t>High-Volume Days</a:t>
            </a:r>
          </a:p>
        </p:txBody>
      </p:sp>
      <p:pic>
        <p:nvPicPr>
          <p:cNvPr id="4" name="Picture 3">
            <a:extLst>
              <a:ext uri="{FF2B5EF4-FFF2-40B4-BE49-F238E27FC236}">
                <a16:creationId xmlns:a16="http://schemas.microsoft.com/office/drawing/2014/main" id="{D8C49FC2-5454-C147-81CD-D55554C7FF41}"/>
              </a:ext>
            </a:extLst>
          </p:cNvPr>
          <p:cNvPicPr>
            <a:picLocks noChangeAspect="1"/>
          </p:cNvPicPr>
          <p:nvPr/>
        </p:nvPicPr>
        <p:blipFill>
          <a:blip r:embed="rId2"/>
          <a:stretch>
            <a:fillRect/>
          </a:stretch>
        </p:blipFill>
        <p:spPr>
          <a:xfrm>
            <a:off x="0" y="1838658"/>
            <a:ext cx="12192000" cy="5019343"/>
          </a:xfrm>
          <a:prstGeom prst="rect">
            <a:avLst/>
          </a:prstGeom>
        </p:spPr>
      </p:pic>
    </p:spTree>
    <p:extLst>
      <p:ext uri="{BB962C8B-B14F-4D97-AF65-F5344CB8AC3E}">
        <p14:creationId xmlns:p14="http://schemas.microsoft.com/office/powerpoint/2010/main" val="1575506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135D-E26D-8642-B473-F7B710A5278A}"/>
              </a:ext>
            </a:extLst>
          </p:cNvPr>
          <p:cNvSpPr>
            <a:spLocks noGrp="1"/>
          </p:cNvSpPr>
          <p:nvPr>
            <p:ph type="title"/>
          </p:nvPr>
        </p:nvSpPr>
        <p:spPr/>
        <p:txBody>
          <a:bodyPr/>
          <a:lstStyle/>
          <a:p>
            <a:r>
              <a:rPr lang="en-US" dirty="0"/>
              <a:t>Retweet Fraction and Frequency</a:t>
            </a:r>
          </a:p>
        </p:txBody>
      </p:sp>
      <p:pic>
        <p:nvPicPr>
          <p:cNvPr id="4" name="Picture 3">
            <a:extLst>
              <a:ext uri="{FF2B5EF4-FFF2-40B4-BE49-F238E27FC236}">
                <a16:creationId xmlns:a16="http://schemas.microsoft.com/office/drawing/2014/main" id="{23509BA3-2225-E94E-939C-1C3DADEC5B12}"/>
              </a:ext>
            </a:extLst>
          </p:cNvPr>
          <p:cNvPicPr>
            <a:picLocks noChangeAspect="1"/>
          </p:cNvPicPr>
          <p:nvPr/>
        </p:nvPicPr>
        <p:blipFill>
          <a:blip r:embed="rId2"/>
          <a:stretch>
            <a:fillRect/>
          </a:stretch>
        </p:blipFill>
        <p:spPr>
          <a:xfrm>
            <a:off x="0" y="1953525"/>
            <a:ext cx="12192000" cy="4904475"/>
          </a:xfrm>
          <a:prstGeom prst="rect">
            <a:avLst/>
          </a:prstGeom>
        </p:spPr>
      </p:pic>
    </p:spTree>
    <p:extLst>
      <p:ext uri="{BB962C8B-B14F-4D97-AF65-F5344CB8AC3E}">
        <p14:creationId xmlns:p14="http://schemas.microsoft.com/office/powerpoint/2010/main" val="1997878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F82C-0771-6C4B-9FEF-372BF5C4685F}"/>
              </a:ext>
            </a:extLst>
          </p:cNvPr>
          <p:cNvSpPr>
            <a:spLocks noGrp="1"/>
          </p:cNvSpPr>
          <p:nvPr>
            <p:ph type="title"/>
          </p:nvPr>
        </p:nvSpPr>
        <p:spPr>
          <a:xfrm>
            <a:off x="208305" y="290513"/>
            <a:ext cx="11983695" cy="1143000"/>
          </a:xfrm>
        </p:spPr>
        <p:txBody>
          <a:bodyPr>
            <a:normAutofit/>
          </a:bodyPr>
          <a:lstStyle/>
          <a:p>
            <a:r>
              <a:rPr lang="en-US" sz="3733" dirty="0"/>
              <a:t>Question: Does Disinformation “Infrastructure” Look Different?</a:t>
            </a:r>
          </a:p>
        </p:txBody>
      </p:sp>
      <p:sp>
        <p:nvSpPr>
          <p:cNvPr id="3" name="Content Placeholder 2">
            <a:extLst>
              <a:ext uri="{FF2B5EF4-FFF2-40B4-BE49-F238E27FC236}">
                <a16:creationId xmlns:a16="http://schemas.microsoft.com/office/drawing/2014/main" id="{FE031853-CE80-0B40-8B97-7D6097054E17}"/>
              </a:ext>
            </a:extLst>
          </p:cNvPr>
          <p:cNvSpPr>
            <a:spLocks noGrp="1"/>
          </p:cNvSpPr>
          <p:nvPr>
            <p:ph idx="1"/>
          </p:nvPr>
        </p:nvSpPr>
        <p:spPr>
          <a:xfrm>
            <a:off x="609600" y="1600202"/>
            <a:ext cx="10972800" cy="2761961"/>
          </a:xfrm>
        </p:spPr>
        <p:txBody>
          <a:bodyPr>
            <a:normAutofit/>
          </a:bodyPr>
          <a:lstStyle/>
          <a:p>
            <a:r>
              <a:rPr lang="en-US" sz="3200" dirty="0"/>
              <a:t>Apply similar ideas to disinformation that were previously effective on spam, phishing, etc.</a:t>
            </a:r>
          </a:p>
          <a:p>
            <a:endParaRPr lang="en-US" sz="3200" dirty="0"/>
          </a:p>
          <a:p>
            <a:r>
              <a:rPr lang="en-US" sz="3200" dirty="0"/>
              <a:t>Look for analogous infrastructure invariants.</a:t>
            </a:r>
          </a:p>
        </p:txBody>
      </p:sp>
      <p:pic>
        <p:nvPicPr>
          <p:cNvPr id="4" name="Picture 3">
            <a:extLst>
              <a:ext uri="{FF2B5EF4-FFF2-40B4-BE49-F238E27FC236}">
                <a16:creationId xmlns:a16="http://schemas.microsoft.com/office/drawing/2014/main" id="{40ABFE86-5826-3B47-AFC7-0C01E069A4CA}"/>
              </a:ext>
            </a:extLst>
          </p:cNvPr>
          <p:cNvPicPr>
            <a:picLocks noChangeAspect="1"/>
          </p:cNvPicPr>
          <p:nvPr/>
        </p:nvPicPr>
        <p:blipFill>
          <a:blip r:embed="rId2"/>
          <a:stretch>
            <a:fillRect/>
          </a:stretch>
        </p:blipFill>
        <p:spPr>
          <a:xfrm>
            <a:off x="0" y="4455029"/>
            <a:ext cx="12192000" cy="1378857"/>
          </a:xfrm>
          <a:prstGeom prst="rect">
            <a:avLst/>
          </a:prstGeom>
        </p:spPr>
      </p:pic>
      <p:pic>
        <p:nvPicPr>
          <p:cNvPr id="5" name="Picture 4">
            <a:extLst>
              <a:ext uri="{FF2B5EF4-FFF2-40B4-BE49-F238E27FC236}">
                <a16:creationId xmlns:a16="http://schemas.microsoft.com/office/drawing/2014/main" id="{9A99A819-185B-8944-BEF5-3D8066554DFD}"/>
              </a:ext>
            </a:extLst>
          </p:cNvPr>
          <p:cNvPicPr>
            <a:picLocks noChangeAspect="1"/>
          </p:cNvPicPr>
          <p:nvPr/>
        </p:nvPicPr>
        <p:blipFill>
          <a:blip r:embed="rId3"/>
          <a:stretch>
            <a:fillRect/>
          </a:stretch>
        </p:blipFill>
        <p:spPr>
          <a:xfrm>
            <a:off x="609601" y="5784607"/>
            <a:ext cx="5842596" cy="284288"/>
          </a:xfrm>
          <a:prstGeom prst="rect">
            <a:avLst/>
          </a:prstGeom>
        </p:spPr>
      </p:pic>
      <p:sp>
        <p:nvSpPr>
          <p:cNvPr id="6" name="Frame 5">
            <a:extLst>
              <a:ext uri="{FF2B5EF4-FFF2-40B4-BE49-F238E27FC236}">
                <a16:creationId xmlns:a16="http://schemas.microsoft.com/office/drawing/2014/main" id="{A9A419E1-B1FB-9244-A0E2-CECDD6D09BC1}"/>
              </a:ext>
            </a:extLst>
          </p:cNvPr>
          <p:cNvSpPr/>
          <p:nvPr/>
        </p:nvSpPr>
        <p:spPr>
          <a:xfrm>
            <a:off x="0" y="4827787"/>
            <a:ext cx="6959856" cy="1543912"/>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chemeClr val="tx1"/>
              </a:solidFill>
            </a:endParaRPr>
          </a:p>
        </p:txBody>
      </p:sp>
    </p:spTree>
    <p:extLst>
      <p:ext uri="{BB962C8B-B14F-4D97-AF65-F5344CB8AC3E}">
        <p14:creationId xmlns:p14="http://schemas.microsoft.com/office/powerpoint/2010/main" val="16659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E2A2C-8484-9F4E-94F1-830C446A9052}"/>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359918A6-8264-C347-B58D-FE7261063402}"/>
              </a:ext>
            </a:extLst>
          </p:cNvPr>
          <p:cNvSpPr>
            <a:spLocks noGrp="1"/>
          </p:cNvSpPr>
          <p:nvPr>
            <p:ph idx="1"/>
          </p:nvPr>
        </p:nvSpPr>
        <p:spPr/>
        <p:txBody>
          <a:bodyPr/>
          <a:lstStyle/>
          <a:p>
            <a:r>
              <a:rPr lang="en-US" dirty="0"/>
              <a:t>Defining “disinformation” in the first place</a:t>
            </a:r>
          </a:p>
          <a:p>
            <a:pPr lvl="1"/>
            <a:r>
              <a:rPr lang="en-US" dirty="0"/>
              <a:t>Everything that’s false?</a:t>
            </a:r>
          </a:p>
          <a:p>
            <a:pPr lvl="1"/>
            <a:r>
              <a:rPr lang="en-US" dirty="0"/>
              <a:t>Information that is false but is made to look true?</a:t>
            </a:r>
          </a:p>
          <a:p>
            <a:pPr lvl="1"/>
            <a:r>
              <a:rPr lang="en-US" dirty="0"/>
              <a:t>What about motives? (profit, political, otherwise, …)</a:t>
            </a:r>
          </a:p>
          <a:p>
            <a:pPr lvl="1"/>
            <a:r>
              <a:rPr lang="en-US" dirty="0"/>
              <a:t>Partisan bias is not the same as disinformation</a:t>
            </a:r>
          </a:p>
          <a:p>
            <a:pPr lvl="1"/>
            <a:endParaRPr lang="en-US" dirty="0"/>
          </a:p>
          <a:p>
            <a:r>
              <a:rPr lang="en-US" dirty="0"/>
              <a:t>Importance of early detection</a:t>
            </a:r>
          </a:p>
          <a:p>
            <a:pPr lvl="1"/>
            <a:r>
              <a:rPr lang="en-US" dirty="0"/>
              <a:t>Once misinformation spreads, in some sense it may already be too late</a:t>
            </a:r>
          </a:p>
        </p:txBody>
      </p:sp>
    </p:spTree>
    <p:extLst>
      <p:ext uri="{BB962C8B-B14F-4D97-AF65-F5344CB8AC3E}">
        <p14:creationId xmlns:p14="http://schemas.microsoft.com/office/powerpoint/2010/main" val="41567722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D394-4FE1-284A-B5E5-1947EFAAECDE}"/>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628DF203-CBA9-8647-AEEF-52228A47A6E1}"/>
              </a:ext>
            </a:extLst>
          </p:cNvPr>
          <p:cNvSpPr>
            <a:spLocks noGrp="1"/>
          </p:cNvSpPr>
          <p:nvPr>
            <p:ph idx="1"/>
          </p:nvPr>
        </p:nvSpPr>
        <p:spPr/>
        <p:txBody>
          <a:bodyPr>
            <a:normAutofit/>
          </a:bodyPr>
          <a:lstStyle/>
          <a:p>
            <a:r>
              <a:rPr lang="en-US" sz="3200" dirty="0"/>
              <a:t>769 disinformation websites from a combination of sources (</a:t>
            </a:r>
            <a:r>
              <a:rPr lang="en-US" sz="3200" dirty="0" err="1"/>
              <a:t>FactCheck</a:t>
            </a:r>
            <a:r>
              <a:rPr lang="en-US" sz="3200" dirty="0"/>
              <a:t>, Buzzfeed, Snopes, </a:t>
            </a:r>
            <a:r>
              <a:rPr lang="en-US" sz="3200" dirty="0" err="1"/>
              <a:t>Politifact</a:t>
            </a:r>
            <a:r>
              <a:rPr lang="en-US" sz="3200" dirty="0"/>
              <a:t>, Wikipedia, </a:t>
            </a:r>
            <a:r>
              <a:rPr lang="en-US" sz="3200" dirty="0" err="1"/>
              <a:t>Newsguard</a:t>
            </a:r>
            <a:r>
              <a:rPr lang="en-US" sz="3200" dirty="0"/>
              <a:t>)</a:t>
            </a:r>
          </a:p>
          <a:p>
            <a:endParaRPr lang="en-US" sz="3200" dirty="0"/>
          </a:p>
          <a:p>
            <a:r>
              <a:rPr lang="en-US" sz="3200" dirty="0"/>
              <a:t>533 authentic news sites from Amazon Web Information Services (AWIS)</a:t>
            </a:r>
          </a:p>
        </p:txBody>
      </p:sp>
    </p:spTree>
    <p:extLst>
      <p:ext uri="{BB962C8B-B14F-4D97-AF65-F5344CB8AC3E}">
        <p14:creationId xmlns:p14="http://schemas.microsoft.com/office/powerpoint/2010/main" val="3516182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20C97-5044-7648-B1ED-04E2359A84DE}"/>
              </a:ext>
            </a:extLst>
          </p:cNvPr>
          <p:cNvSpPr>
            <a:spLocks noGrp="1"/>
          </p:cNvSpPr>
          <p:nvPr>
            <p:ph type="title"/>
          </p:nvPr>
        </p:nvSpPr>
        <p:spPr/>
        <p:txBody>
          <a:bodyPr/>
          <a:lstStyle/>
          <a:p>
            <a:r>
              <a:rPr lang="en-US" dirty="0"/>
              <a:t>Domain Name Infrastructure</a:t>
            </a:r>
          </a:p>
        </p:txBody>
      </p:sp>
      <p:sp>
        <p:nvSpPr>
          <p:cNvPr id="3" name="Content Placeholder 2">
            <a:extLst>
              <a:ext uri="{FF2B5EF4-FFF2-40B4-BE49-F238E27FC236}">
                <a16:creationId xmlns:a16="http://schemas.microsoft.com/office/drawing/2014/main" id="{EA979AA5-70AD-754D-AD45-3E49F2A50585}"/>
              </a:ext>
            </a:extLst>
          </p:cNvPr>
          <p:cNvSpPr>
            <a:spLocks noGrp="1"/>
          </p:cNvSpPr>
          <p:nvPr>
            <p:ph idx="1"/>
          </p:nvPr>
        </p:nvSpPr>
        <p:spPr/>
        <p:txBody>
          <a:bodyPr/>
          <a:lstStyle/>
          <a:p>
            <a:r>
              <a:rPr lang="en-US" dirty="0"/>
              <a:t>Public websites need domain name / DNS infrastructure</a:t>
            </a:r>
          </a:p>
          <a:p>
            <a:endParaRPr lang="en-US" dirty="0"/>
          </a:p>
          <a:p>
            <a:r>
              <a:rPr lang="en-US" dirty="0"/>
              <a:t>Possible signals</a:t>
            </a:r>
          </a:p>
          <a:p>
            <a:pPr lvl="1"/>
            <a:r>
              <a:rPr lang="en-US" dirty="0"/>
              <a:t>Registrar / Registrant</a:t>
            </a:r>
          </a:p>
          <a:p>
            <a:pPr lvl="1"/>
            <a:r>
              <a:rPr lang="en-US" dirty="0"/>
              <a:t>Registration characteristics</a:t>
            </a:r>
            <a:br>
              <a:rPr lang="en-US" dirty="0"/>
            </a:br>
            <a:r>
              <a:rPr lang="en-US" dirty="0"/>
              <a:t>(e.g., expiration)</a:t>
            </a:r>
          </a:p>
          <a:p>
            <a:pPr lvl="1"/>
            <a:r>
              <a:rPr lang="en-US" dirty="0"/>
              <a:t>Domain name(s)</a:t>
            </a:r>
          </a:p>
          <a:p>
            <a:pPr lvl="1"/>
            <a:r>
              <a:rPr lang="en-US" dirty="0"/>
              <a:t>Authoritative nameserver</a:t>
            </a:r>
          </a:p>
        </p:txBody>
      </p:sp>
      <p:pic>
        <p:nvPicPr>
          <p:cNvPr id="4" name="Picture 3">
            <a:extLst>
              <a:ext uri="{FF2B5EF4-FFF2-40B4-BE49-F238E27FC236}">
                <a16:creationId xmlns:a16="http://schemas.microsoft.com/office/drawing/2014/main" id="{4E72E4E9-D301-F14D-B5DA-DDDB75199C98}"/>
              </a:ext>
            </a:extLst>
          </p:cNvPr>
          <p:cNvPicPr>
            <a:picLocks noChangeAspect="1"/>
          </p:cNvPicPr>
          <p:nvPr/>
        </p:nvPicPr>
        <p:blipFill>
          <a:blip r:embed="rId2"/>
          <a:stretch>
            <a:fillRect/>
          </a:stretch>
        </p:blipFill>
        <p:spPr>
          <a:xfrm>
            <a:off x="5924423" y="2376882"/>
            <a:ext cx="5293455" cy="4115993"/>
          </a:xfrm>
          <a:prstGeom prst="rect">
            <a:avLst/>
          </a:prstGeom>
        </p:spPr>
      </p:pic>
    </p:spTree>
    <p:extLst>
      <p:ext uri="{BB962C8B-B14F-4D97-AF65-F5344CB8AC3E}">
        <p14:creationId xmlns:p14="http://schemas.microsoft.com/office/powerpoint/2010/main" val="2406448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828D-829A-334E-8879-6C7A1A828990}"/>
              </a:ext>
            </a:extLst>
          </p:cNvPr>
          <p:cNvSpPr>
            <a:spLocks noGrp="1"/>
          </p:cNvSpPr>
          <p:nvPr>
            <p:ph type="title"/>
          </p:nvPr>
        </p:nvSpPr>
        <p:spPr/>
        <p:txBody>
          <a:bodyPr/>
          <a:lstStyle/>
          <a:p>
            <a:r>
              <a:rPr lang="en-US" dirty="0"/>
              <a:t>Domain Features</a:t>
            </a:r>
          </a:p>
        </p:txBody>
      </p:sp>
      <p:pic>
        <p:nvPicPr>
          <p:cNvPr id="4" name="Picture 3">
            <a:extLst>
              <a:ext uri="{FF2B5EF4-FFF2-40B4-BE49-F238E27FC236}">
                <a16:creationId xmlns:a16="http://schemas.microsoft.com/office/drawing/2014/main" id="{01B0A53D-423E-8A47-A6C1-B19458602968}"/>
              </a:ext>
            </a:extLst>
          </p:cNvPr>
          <p:cNvPicPr>
            <a:picLocks noChangeAspect="1"/>
          </p:cNvPicPr>
          <p:nvPr/>
        </p:nvPicPr>
        <p:blipFill>
          <a:blip r:embed="rId2"/>
          <a:stretch>
            <a:fillRect/>
          </a:stretch>
        </p:blipFill>
        <p:spPr>
          <a:xfrm>
            <a:off x="2603715" y="1345879"/>
            <a:ext cx="6639808" cy="5463903"/>
          </a:xfrm>
          <a:prstGeom prst="rect">
            <a:avLst/>
          </a:prstGeom>
        </p:spPr>
      </p:pic>
    </p:spTree>
    <p:extLst>
      <p:ext uri="{BB962C8B-B14F-4D97-AF65-F5344CB8AC3E}">
        <p14:creationId xmlns:p14="http://schemas.microsoft.com/office/powerpoint/2010/main" val="311843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4979CC-810A-2D46-8724-0A9760D1207B}"/>
              </a:ext>
            </a:extLst>
          </p:cNvPr>
          <p:cNvPicPr>
            <a:picLocks noChangeAspect="1"/>
          </p:cNvPicPr>
          <p:nvPr/>
        </p:nvPicPr>
        <p:blipFill>
          <a:blip r:embed="rId2"/>
          <a:stretch>
            <a:fillRect/>
          </a:stretch>
        </p:blipFill>
        <p:spPr>
          <a:xfrm>
            <a:off x="1528543" y="0"/>
            <a:ext cx="8631994" cy="6858000"/>
          </a:xfrm>
          <a:prstGeom prst="rect">
            <a:avLst/>
          </a:prstGeom>
        </p:spPr>
      </p:pic>
    </p:spTree>
    <p:extLst>
      <p:ext uri="{BB962C8B-B14F-4D97-AF65-F5344CB8AC3E}">
        <p14:creationId xmlns:p14="http://schemas.microsoft.com/office/powerpoint/2010/main" val="2416678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B4E4A-A129-1749-8A72-26C36C7F0C85}"/>
              </a:ext>
            </a:extLst>
          </p:cNvPr>
          <p:cNvSpPr>
            <a:spLocks noGrp="1"/>
          </p:cNvSpPr>
          <p:nvPr>
            <p:ph type="title"/>
          </p:nvPr>
        </p:nvSpPr>
        <p:spPr/>
        <p:txBody>
          <a:bodyPr/>
          <a:lstStyle/>
          <a:p>
            <a:r>
              <a:rPr lang="en-US" dirty="0"/>
              <a:t>Certificate Infrastructure</a:t>
            </a:r>
          </a:p>
        </p:txBody>
      </p:sp>
      <p:sp>
        <p:nvSpPr>
          <p:cNvPr id="4" name="Content Placeholder 3">
            <a:extLst>
              <a:ext uri="{FF2B5EF4-FFF2-40B4-BE49-F238E27FC236}">
                <a16:creationId xmlns:a16="http://schemas.microsoft.com/office/drawing/2014/main" id="{C2B7073E-5306-D14C-BCBB-BA5E13B9D09A}"/>
              </a:ext>
            </a:extLst>
          </p:cNvPr>
          <p:cNvSpPr>
            <a:spLocks noGrp="1"/>
          </p:cNvSpPr>
          <p:nvPr>
            <p:ph idx="1"/>
          </p:nvPr>
        </p:nvSpPr>
        <p:spPr/>
        <p:txBody>
          <a:bodyPr/>
          <a:lstStyle/>
          <a:p>
            <a:r>
              <a:rPr lang="en-US" dirty="0"/>
              <a:t>Subject Alternate Name (SAN)</a:t>
            </a:r>
          </a:p>
          <a:p>
            <a:pPr lvl="1"/>
            <a:r>
              <a:rPr lang="en-US" dirty="0"/>
              <a:t>Enables sharing a certificate across multiple domain names</a:t>
            </a:r>
          </a:p>
          <a:p>
            <a:pPr lvl="1"/>
            <a:r>
              <a:rPr lang="en-US" dirty="0"/>
              <a:t>Surprise: Legitimate news organizations have long SAN count</a:t>
            </a:r>
          </a:p>
          <a:p>
            <a:endParaRPr lang="en-US" dirty="0"/>
          </a:p>
          <a:p>
            <a:r>
              <a:rPr lang="en-US" dirty="0"/>
              <a:t>Configuration errors</a:t>
            </a:r>
          </a:p>
          <a:p>
            <a:pPr lvl="1"/>
            <a:r>
              <a:rPr lang="en-US" dirty="0"/>
              <a:t>Misconfigured certificates</a:t>
            </a:r>
          </a:p>
          <a:p>
            <a:pPr lvl="1"/>
            <a:r>
              <a:rPr lang="en-US" dirty="0"/>
              <a:t>Unsigned certificates</a:t>
            </a:r>
          </a:p>
        </p:txBody>
      </p:sp>
      <p:pic>
        <p:nvPicPr>
          <p:cNvPr id="5" name="Picture 4">
            <a:extLst>
              <a:ext uri="{FF2B5EF4-FFF2-40B4-BE49-F238E27FC236}">
                <a16:creationId xmlns:a16="http://schemas.microsoft.com/office/drawing/2014/main" id="{B5A48952-C7C4-034A-8C4A-05C69BD68D1D}"/>
              </a:ext>
            </a:extLst>
          </p:cNvPr>
          <p:cNvPicPr>
            <a:picLocks noChangeAspect="1"/>
          </p:cNvPicPr>
          <p:nvPr/>
        </p:nvPicPr>
        <p:blipFill>
          <a:blip r:embed="rId2"/>
          <a:stretch>
            <a:fillRect/>
          </a:stretch>
        </p:blipFill>
        <p:spPr>
          <a:xfrm>
            <a:off x="5689600" y="3140203"/>
            <a:ext cx="5029200" cy="3573864"/>
          </a:xfrm>
          <a:prstGeom prst="rect">
            <a:avLst/>
          </a:prstGeom>
        </p:spPr>
      </p:pic>
    </p:spTree>
    <p:extLst>
      <p:ext uri="{BB962C8B-B14F-4D97-AF65-F5344CB8AC3E}">
        <p14:creationId xmlns:p14="http://schemas.microsoft.com/office/powerpoint/2010/main" val="509256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E8A8-33D9-424C-BCFD-B264C65BDE8F}"/>
              </a:ext>
            </a:extLst>
          </p:cNvPr>
          <p:cNvSpPr>
            <a:spLocks noGrp="1"/>
          </p:cNvSpPr>
          <p:nvPr>
            <p:ph type="title"/>
          </p:nvPr>
        </p:nvSpPr>
        <p:spPr/>
        <p:txBody>
          <a:bodyPr/>
          <a:lstStyle/>
          <a:p>
            <a:r>
              <a:rPr lang="en-US" dirty="0"/>
              <a:t>Certificate Features</a:t>
            </a:r>
          </a:p>
        </p:txBody>
      </p:sp>
      <p:pic>
        <p:nvPicPr>
          <p:cNvPr id="3" name="Picture 2">
            <a:extLst>
              <a:ext uri="{FF2B5EF4-FFF2-40B4-BE49-F238E27FC236}">
                <a16:creationId xmlns:a16="http://schemas.microsoft.com/office/drawing/2014/main" id="{1B84D419-AC3B-5643-AC84-80742DE2241F}"/>
              </a:ext>
            </a:extLst>
          </p:cNvPr>
          <p:cNvPicPr>
            <a:picLocks noChangeAspect="1"/>
          </p:cNvPicPr>
          <p:nvPr/>
        </p:nvPicPr>
        <p:blipFill>
          <a:blip r:embed="rId2"/>
          <a:stretch>
            <a:fillRect/>
          </a:stretch>
        </p:blipFill>
        <p:spPr>
          <a:xfrm>
            <a:off x="1899472" y="1949342"/>
            <a:ext cx="8573221" cy="3828943"/>
          </a:xfrm>
          <a:prstGeom prst="rect">
            <a:avLst/>
          </a:prstGeom>
        </p:spPr>
      </p:pic>
    </p:spTree>
    <p:extLst>
      <p:ext uri="{BB962C8B-B14F-4D97-AF65-F5344CB8AC3E}">
        <p14:creationId xmlns:p14="http://schemas.microsoft.com/office/powerpoint/2010/main" val="1494910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E6A53-E0D6-5343-8F20-43AF86D2D9E0}"/>
              </a:ext>
            </a:extLst>
          </p:cNvPr>
          <p:cNvSpPr>
            <a:spLocks noGrp="1"/>
          </p:cNvSpPr>
          <p:nvPr>
            <p:ph type="title"/>
          </p:nvPr>
        </p:nvSpPr>
        <p:spPr/>
        <p:txBody>
          <a:bodyPr/>
          <a:lstStyle/>
          <a:p>
            <a:r>
              <a:rPr lang="en-US" dirty="0"/>
              <a:t>Hosting Infrastructure</a:t>
            </a:r>
          </a:p>
        </p:txBody>
      </p:sp>
      <p:sp>
        <p:nvSpPr>
          <p:cNvPr id="3" name="Content Placeholder 2">
            <a:extLst>
              <a:ext uri="{FF2B5EF4-FFF2-40B4-BE49-F238E27FC236}">
                <a16:creationId xmlns:a16="http://schemas.microsoft.com/office/drawing/2014/main" id="{DA61B417-2979-6F4C-A84D-9F0AC7EB0CF7}"/>
              </a:ext>
            </a:extLst>
          </p:cNvPr>
          <p:cNvSpPr>
            <a:spLocks noGrp="1"/>
          </p:cNvSpPr>
          <p:nvPr>
            <p:ph idx="1"/>
          </p:nvPr>
        </p:nvSpPr>
        <p:spPr/>
        <p:txBody>
          <a:bodyPr/>
          <a:lstStyle/>
          <a:p>
            <a:r>
              <a:rPr lang="en-US" dirty="0"/>
              <a:t>Content management systems (CMS) and plugins</a:t>
            </a:r>
          </a:p>
          <a:p>
            <a:pPr lvl="1"/>
            <a:r>
              <a:rPr lang="en-US" dirty="0"/>
              <a:t>WordPress (82% of disinformation sites, 20% of news sites)</a:t>
            </a:r>
          </a:p>
          <a:p>
            <a:pPr lvl="1"/>
            <a:r>
              <a:rPr lang="en-US" dirty="0"/>
              <a:t>Inexpensive WordPress themes (e.g., mts-best)</a:t>
            </a:r>
          </a:p>
          <a:p>
            <a:pPr lvl="1"/>
            <a:endParaRPr lang="en-US" dirty="0"/>
          </a:p>
          <a:p>
            <a:r>
              <a:rPr lang="en-US" dirty="0"/>
              <a:t>Distribution of plugins sufficiently different</a:t>
            </a:r>
          </a:p>
          <a:p>
            <a:pPr lvl="1"/>
            <a:r>
              <a:rPr lang="en-US" dirty="0"/>
              <a:t>Many news sites use custom plugins</a:t>
            </a:r>
          </a:p>
          <a:p>
            <a:pPr lvl="1"/>
            <a:r>
              <a:rPr lang="en-US" dirty="0"/>
              <a:t>Disinformation sites use simple plugins, feedback forms, …</a:t>
            </a:r>
          </a:p>
        </p:txBody>
      </p:sp>
    </p:spTree>
    <p:extLst>
      <p:ext uri="{BB962C8B-B14F-4D97-AF65-F5344CB8AC3E}">
        <p14:creationId xmlns:p14="http://schemas.microsoft.com/office/powerpoint/2010/main" val="1392292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1F5C-E9E2-4944-9EB2-20CA76C904E7}"/>
              </a:ext>
            </a:extLst>
          </p:cNvPr>
          <p:cNvSpPr>
            <a:spLocks noGrp="1"/>
          </p:cNvSpPr>
          <p:nvPr>
            <p:ph type="title"/>
          </p:nvPr>
        </p:nvSpPr>
        <p:spPr/>
        <p:txBody>
          <a:bodyPr/>
          <a:lstStyle/>
          <a:p>
            <a:r>
              <a:rPr lang="en-US" dirty="0"/>
              <a:t>Hosting Features</a:t>
            </a:r>
          </a:p>
        </p:txBody>
      </p:sp>
      <p:pic>
        <p:nvPicPr>
          <p:cNvPr id="3" name="Picture 2">
            <a:extLst>
              <a:ext uri="{FF2B5EF4-FFF2-40B4-BE49-F238E27FC236}">
                <a16:creationId xmlns:a16="http://schemas.microsoft.com/office/drawing/2014/main" id="{F620AA89-28C2-BF4C-8E4A-962A793AD143}"/>
              </a:ext>
            </a:extLst>
          </p:cNvPr>
          <p:cNvPicPr>
            <a:picLocks noChangeAspect="1"/>
          </p:cNvPicPr>
          <p:nvPr/>
        </p:nvPicPr>
        <p:blipFill>
          <a:blip r:embed="rId2"/>
          <a:stretch>
            <a:fillRect/>
          </a:stretch>
        </p:blipFill>
        <p:spPr>
          <a:xfrm>
            <a:off x="571716" y="2037381"/>
            <a:ext cx="10254067" cy="3128723"/>
          </a:xfrm>
          <a:prstGeom prst="rect">
            <a:avLst/>
          </a:prstGeom>
        </p:spPr>
      </p:pic>
    </p:spTree>
    <p:extLst>
      <p:ext uri="{BB962C8B-B14F-4D97-AF65-F5344CB8AC3E}">
        <p14:creationId xmlns:p14="http://schemas.microsoft.com/office/powerpoint/2010/main" val="2258923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EBD98-23EB-564D-B532-23C7976C8633}"/>
              </a:ext>
            </a:extLst>
          </p:cNvPr>
          <p:cNvSpPr>
            <a:spLocks noGrp="1"/>
          </p:cNvSpPr>
          <p:nvPr>
            <p:ph type="title"/>
          </p:nvPr>
        </p:nvSpPr>
        <p:spPr/>
        <p:txBody>
          <a:bodyPr/>
          <a:lstStyle/>
          <a:p>
            <a:r>
              <a:rPr lang="en-US" dirty="0"/>
              <a:t>Results: Controlled Experiment</a:t>
            </a:r>
          </a:p>
        </p:txBody>
      </p:sp>
      <p:pic>
        <p:nvPicPr>
          <p:cNvPr id="3" name="Picture 2">
            <a:extLst>
              <a:ext uri="{FF2B5EF4-FFF2-40B4-BE49-F238E27FC236}">
                <a16:creationId xmlns:a16="http://schemas.microsoft.com/office/drawing/2014/main" id="{7AB7F0AA-E4B9-6A4A-A53C-1E3332F84557}"/>
              </a:ext>
            </a:extLst>
          </p:cNvPr>
          <p:cNvPicPr>
            <a:picLocks noChangeAspect="1"/>
          </p:cNvPicPr>
          <p:nvPr/>
        </p:nvPicPr>
        <p:blipFill>
          <a:blip r:embed="rId2"/>
          <a:stretch>
            <a:fillRect/>
          </a:stretch>
        </p:blipFill>
        <p:spPr>
          <a:xfrm>
            <a:off x="867903" y="2141156"/>
            <a:ext cx="10113260" cy="3479563"/>
          </a:xfrm>
          <a:prstGeom prst="rect">
            <a:avLst/>
          </a:prstGeom>
        </p:spPr>
      </p:pic>
    </p:spTree>
    <p:extLst>
      <p:ext uri="{BB962C8B-B14F-4D97-AF65-F5344CB8AC3E}">
        <p14:creationId xmlns:p14="http://schemas.microsoft.com/office/powerpoint/2010/main" val="1698334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BB843-EE37-E148-A7B1-2AD0A654FCC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9D61517-5E41-F241-B812-0E6BE0CDF1E0}"/>
              </a:ext>
            </a:extLst>
          </p:cNvPr>
          <p:cNvSpPr>
            <a:spLocks noGrp="1"/>
          </p:cNvSpPr>
          <p:nvPr>
            <p:ph idx="1"/>
          </p:nvPr>
        </p:nvSpPr>
        <p:spPr>
          <a:xfrm>
            <a:off x="600123" y="1690688"/>
            <a:ext cx="11182888" cy="4525963"/>
          </a:xfrm>
        </p:spPr>
        <p:txBody>
          <a:bodyPr/>
          <a:lstStyle/>
          <a:p>
            <a:r>
              <a:rPr lang="en-US" b="1" dirty="0">
                <a:solidFill>
                  <a:srgbClr val="FF0000"/>
                </a:solidFill>
              </a:rPr>
              <a:t>Infrastructure</a:t>
            </a:r>
            <a:r>
              <a:rPr lang="en-US" dirty="0"/>
              <a:t> can a reliable early warning signal for many types of unwanted traffic on the Internet</a:t>
            </a:r>
          </a:p>
          <a:p>
            <a:endParaRPr lang="en-US" dirty="0"/>
          </a:p>
          <a:p>
            <a:r>
              <a:rPr lang="en-US" dirty="0"/>
              <a:t>Demonstrated effectiveness for spam, malware, phishing, web hosting, …</a:t>
            </a:r>
          </a:p>
          <a:p>
            <a:endParaRPr lang="en-US" dirty="0"/>
          </a:p>
          <a:p>
            <a:r>
              <a:rPr lang="en-US" b="1" dirty="0">
                <a:solidFill>
                  <a:srgbClr val="002060"/>
                </a:solidFill>
              </a:rPr>
              <a:t>Looking ahead: </a:t>
            </a:r>
            <a:r>
              <a:rPr lang="en-US" dirty="0"/>
              <a:t>Detection of infrastructure features to reliably detect disinformation (and perhaps other types of unwanted content) online.</a:t>
            </a:r>
          </a:p>
        </p:txBody>
      </p:sp>
    </p:spTree>
    <p:extLst>
      <p:ext uri="{BB962C8B-B14F-4D97-AF65-F5344CB8AC3E}">
        <p14:creationId xmlns:p14="http://schemas.microsoft.com/office/powerpoint/2010/main" val="133725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6ED3-BFF7-454B-B24F-C66719CC49D7}"/>
              </a:ext>
            </a:extLst>
          </p:cNvPr>
          <p:cNvSpPr>
            <a:spLocks noGrp="1"/>
          </p:cNvSpPr>
          <p:nvPr>
            <p:ph type="title"/>
          </p:nvPr>
        </p:nvSpPr>
        <p:spPr/>
        <p:txBody>
          <a:bodyPr/>
          <a:lstStyle/>
          <a:p>
            <a:r>
              <a:rPr lang="en-US" dirty="0"/>
              <a:t>Propaganda and Flooding</a:t>
            </a:r>
          </a:p>
        </p:txBody>
      </p:sp>
      <p:sp>
        <p:nvSpPr>
          <p:cNvPr id="3" name="Content Placeholder 2">
            <a:extLst>
              <a:ext uri="{FF2B5EF4-FFF2-40B4-BE49-F238E27FC236}">
                <a16:creationId xmlns:a16="http://schemas.microsoft.com/office/drawing/2014/main" id="{E55D9B82-2F45-584C-B721-DDE2FE309B86}"/>
              </a:ext>
            </a:extLst>
          </p:cNvPr>
          <p:cNvSpPr>
            <a:spLocks noGrp="1"/>
          </p:cNvSpPr>
          <p:nvPr>
            <p:ph idx="1"/>
          </p:nvPr>
        </p:nvSpPr>
        <p:spPr/>
        <p:txBody>
          <a:bodyPr>
            <a:normAutofit lnSpcReduction="10000"/>
          </a:bodyPr>
          <a:lstStyle/>
          <a:p>
            <a:r>
              <a:rPr lang="en-US" dirty="0"/>
              <a:t>Often, blocking access to information can backfire</a:t>
            </a:r>
          </a:p>
          <a:p>
            <a:pPr lvl="1"/>
            <a:r>
              <a:rPr lang="en-US" dirty="0"/>
              <a:t>Blocking access can foment dissent and protest</a:t>
            </a:r>
          </a:p>
          <a:p>
            <a:pPr lvl="1"/>
            <a:r>
              <a:rPr lang="en-US" dirty="0"/>
              <a:t>Citizens may seek access to circumvent the blocking</a:t>
            </a:r>
          </a:p>
          <a:p>
            <a:pPr lvl="1"/>
            <a:endParaRPr lang="en-US" dirty="0"/>
          </a:p>
          <a:p>
            <a:r>
              <a:rPr lang="en-US" dirty="0"/>
              <a:t>Alternative strategy: “Flooding”</a:t>
            </a:r>
          </a:p>
          <a:p>
            <a:pPr lvl="1"/>
            <a:r>
              <a:rPr lang="en-US" dirty="0"/>
              <a:t>Create distraction</a:t>
            </a:r>
          </a:p>
          <a:p>
            <a:pPr lvl="1"/>
            <a:r>
              <a:rPr lang="en-US" dirty="0"/>
              <a:t>Change the subject</a:t>
            </a:r>
          </a:p>
          <a:p>
            <a:pPr lvl="1"/>
            <a:r>
              <a:rPr lang="en-US" dirty="0"/>
              <a:t>Make it difficult to find information</a:t>
            </a:r>
          </a:p>
          <a:p>
            <a:pPr lvl="1"/>
            <a:endParaRPr lang="en-US" dirty="0"/>
          </a:p>
          <a:p>
            <a:r>
              <a:rPr lang="en-US" dirty="0"/>
              <a:t>China’s “50 cent army” is a good example here, but examples abound everywhere, including the United States</a:t>
            </a:r>
          </a:p>
        </p:txBody>
      </p:sp>
    </p:spTree>
    <p:extLst>
      <p:ext uri="{BB962C8B-B14F-4D97-AF65-F5344CB8AC3E}">
        <p14:creationId xmlns:p14="http://schemas.microsoft.com/office/powerpoint/2010/main" val="3076254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120A-08D0-6749-AF28-2064F5EE24B1}"/>
              </a:ext>
            </a:extLst>
          </p:cNvPr>
          <p:cNvSpPr>
            <a:spLocks noGrp="1"/>
          </p:cNvSpPr>
          <p:nvPr>
            <p:ph type="title"/>
          </p:nvPr>
        </p:nvSpPr>
        <p:spPr/>
        <p:txBody>
          <a:bodyPr/>
          <a:lstStyle/>
          <a:p>
            <a:r>
              <a:rPr lang="en-US" dirty="0"/>
              <a:t>How Blocking Can Backfire: Increased Access</a:t>
            </a:r>
          </a:p>
        </p:txBody>
      </p:sp>
      <p:pic>
        <p:nvPicPr>
          <p:cNvPr id="4" name="Picture 3">
            <a:extLst>
              <a:ext uri="{FF2B5EF4-FFF2-40B4-BE49-F238E27FC236}">
                <a16:creationId xmlns:a16="http://schemas.microsoft.com/office/drawing/2014/main" id="{18147D7E-ECCF-6347-9F09-1F440B5F02BC}"/>
              </a:ext>
            </a:extLst>
          </p:cNvPr>
          <p:cNvPicPr>
            <a:picLocks noChangeAspect="1"/>
          </p:cNvPicPr>
          <p:nvPr/>
        </p:nvPicPr>
        <p:blipFill>
          <a:blip r:embed="rId3"/>
          <a:stretch>
            <a:fillRect/>
          </a:stretch>
        </p:blipFill>
        <p:spPr>
          <a:xfrm>
            <a:off x="1067415" y="1690688"/>
            <a:ext cx="9757901" cy="4501119"/>
          </a:xfrm>
          <a:prstGeom prst="rect">
            <a:avLst/>
          </a:prstGeom>
        </p:spPr>
      </p:pic>
    </p:spTree>
    <p:extLst>
      <p:ext uri="{BB962C8B-B14F-4D97-AF65-F5344CB8AC3E}">
        <p14:creationId xmlns:p14="http://schemas.microsoft.com/office/powerpoint/2010/main" val="122476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FF6DE-9A6F-5E4C-BC89-BFA244A59297}"/>
              </a:ext>
            </a:extLst>
          </p:cNvPr>
          <p:cNvSpPr>
            <a:spLocks noGrp="1"/>
          </p:cNvSpPr>
          <p:nvPr>
            <p:ph type="title"/>
          </p:nvPr>
        </p:nvSpPr>
        <p:spPr/>
        <p:txBody>
          <a:bodyPr/>
          <a:lstStyle/>
          <a:p>
            <a:r>
              <a:rPr lang="en-US" dirty="0"/>
              <a:t>Increased Access via VPNs</a:t>
            </a:r>
          </a:p>
        </p:txBody>
      </p:sp>
      <p:pic>
        <p:nvPicPr>
          <p:cNvPr id="3" name="Picture 2">
            <a:extLst>
              <a:ext uri="{FF2B5EF4-FFF2-40B4-BE49-F238E27FC236}">
                <a16:creationId xmlns:a16="http://schemas.microsoft.com/office/drawing/2014/main" id="{E0C074FA-4EEB-8040-AC3B-D2B4A60DFEB0}"/>
              </a:ext>
            </a:extLst>
          </p:cNvPr>
          <p:cNvPicPr>
            <a:picLocks noChangeAspect="1"/>
          </p:cNvPicPr>
          <p:nvPr/>
        </p:nvPicPr>
        <p:blipFill>
          <a:blip r:embed="rId2"/>
          <a:stretch>
            <a:fillRect/>
          </a:stretch>
        </p:blipFill>
        <p:spPr>
          <a:xfrm>
            <a:off x="2556387" y="1545812"/>
            <a:ext cx="8088466" cy="5312187"/>
          </a:xfrm>
          <a:prstGeom prst="rect">
            <a:avLst/>
          </a:prstGeom>
        </p:spPr>
      </p:pic>
    </p:spTree>
    <p:extLst>
      <p:ext uri="{BB962C8B-B14F-4D97-AF65-F5344CB8AC3E}">
        <p14:creationId xmlns:p14="http://schemas.microsoft.com/office/powerpoint/2010/main" val="61108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3C91-A63A-BA4B-8FAD-82708F1D276A}"/>
              </a:ext>
            </a:extLst>
          </p:cNvPr>
          <p:cNvSpPr>
            <a:spLocks noGrp="1"/>
          </p:cNvSpPr>
          <p:nvPr>
            <p:ph type="title"/>
          </p:nvPr>
        </p:nvSpPr>
        <p:spPr/>
        <p:txBody>
          <a:bodyPr/>
          <a:lstStyle/>
          <a:p>
            <a:r>
              <a:rPr lang="en-US" dirty="0"/>
              <a:t>Increase in Access to Blocked Sites</a:t>
            </a:r>
          </a:p>
        </p:txBody>
      </p:sp>
      <p:pic>
        <p:nvPicPr>
          <p:cNvPr id="3" name="Picture 2">
            <a:extLst>
              <a:ext uri="{FF2B5EF4-FFF2-40B4-BE49-F238E27FC236}">
                <a16:creationId xmlns:a16="http://schemas.microsoft.com/office/drawing/2014/main" id="{42117EFA-54D6-CC43-AEE3-05D06CB2EA72}"/>
              </a:ext>
            </a:extLst>
          </p:cNvPr>
          <p:cNvPicPr>
            <a:picLocks noChangeAspect="1"/>
          </p:cNvPicPr>
          <p:nvPr/>
        </p:nvPicPr>
        <p:blipFill>
          <a:blip r:embed="rId2"/>
          <a:stretch>
            <a:fillRect/>
          </a:stretch>
        </p:blipFill>
        <p:spPr>
          <a:xfrm>
            <a:off x="0" y="2094673"/>
            <a:ext cx="12192000" cy="4143491"/>
          </a:xfrm>
          <a:prstGeom prst="rect">
            <a:avLst/>
          </a:prstGeom>
        </p:spPr>
      </p:pic>
    </p:spTree>
    <p:extLst>
      <p:ext uri="{BB962C8B-B14F-4D97-AF65-F5344CB8AC3E}">
        <p14:creationId xmlns:p14="http://schemas.microsoft.com/office/powerpoint/2010/main" val="1812567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7405</TotalTime>
  <Words>2134</Words>
  <Application>Microsoft Macintosh PowerPoint</Application>
  <PresentationFormat>Widescreen</PresentationFormat>
  <Paragraphs>285</Paragraphs>
  <Slides>55</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Calibri</vt:lpstr>
      <vt:lpstr>Calibri Light</vt:lpstr>
      <vt:lpstr>Office Theme</vt:lpstr>
      <vt:lpstr>Internet Censorship and Online Speech Chapter 9: Flooding, Propaganda, and Disinformation</vt:lpstr>
      <vt:lpstr>Internet Censorship and Online Speech Chapter 9.1: Flooding and Distraction</vt:lpstr>
      <vt:lpstr>Propaganda</vt:lpstr>
      <vt:lpstr>Effects of Propaganda:  Induced Misperceptions</vt:lpstr>
      <vt:lpstr>PowerPoint Presentation</vt:lpstr>
      <vt:lpstr>Propaganda and Flooding</vt:lpstr>
      <vt:lpstr>How Blocking Can Backfire: Increased Access</vt:lpstr>
      <vt:lpstr>Increased Access via VPNs</vt:lpstr>
      <vt:lpstr>Increase in Access to Blocked Sites</vt:lpstr>
      <vt:lpstr>PowerPoint Presentation</vt:lpstr>
      <vt:lpstr>PowerPoint Presentation</vt:lpstr>
      <vt:lpstr>Examples of Distraction</vt:lpstr>
      <vt:lpstr>Flooding:  Might Be The Most Dangerous Form of Censorship!</vt:lpstr>
      <vt:lpstr>Internet Censorship and Online Speech Chapter 9.2: Social Media Behavior of Propagandists</vt:lpstr>
      <vt:lpstr>PowerPoint Presentation</vt:lpstr>
      <vt:lpstr>Use of Social Media to Spread Propaganda</vt:lpstr>
      <vt:lpstr>Studying Propaganda</vt:lpstr>
      <vt:lpstr>Posts are Highly Skewed Towards a Few Users</vt:lpstr>
      <vt:lpstr>Faster Retweet</vt:lpstr>
      <vt:lpstr>The Media Ecosystem</vt:lpstr>
      <vt:lpstr>Bots on Social Media:  To What Effect?</vt:lpstr>
      <vt:lpstr>Summary</vt:lpstr>
      <vt:lpstr>Internet Censorship and Online Speech Chapter 9.3: Distraction and Disinformation</vt:lpstr>
      <vt:lpstr>Disinformation: A Growing Problem</vt:lpstr>
      <vt:lpstr>PowerPoint Presentation</vt:lpstr>
      <vt:lpstr>Disinformation Takes Many Forms</vt:lpstr>
      <vt:lpstr>Manipulation of Online Content</vt:lpstr>
      <vt:lpstr>PowerPoint Presentation</vt:lpstr>
      <vt:lpstr>What is Disinformation?</vt:lpstr>
      <vt:lpstr>PowerPoint Presentation</vt:lpstr>
      <vt:lpstr>Effects of Propaganda</vt:lpstr>
      <vt:lpstr>PowerPoint Presentation</vt:lpstr>
      <vt:lpstr>Taxonomy of Manipulation</vt:lpstr>
      <vt:lpstr>Other Examples</vt:lpstr>
      <vt:lpstr>Information on the Internet</vt:lpstr>
      <vt:lpstr>Manipulators Target the User</vt:lpstr>
      <vt:lpstr>Internet Censorship and Online Speech Chapter 9.4: Detecting Disinformation</vt:lpstr>
      <vt:lpstr>Detecting Disinformation:  Spreading Unwanted Content “Looks Different”</vt:lpstr>
      <vt:lpstr>Disinformation is the New Spam</vt:lpstr>
      <vt:lpstr>Infrastructure-Based Spam Detection (2009)</vt:lpstr>
      <vt:lpstr>Automated Filtering of Spam (2009)</vt:lpstr>
      <vt:lpstr>Automated Detection  of Propaganda (2012)</vt:lpstr>
      <vt:lpstr>High-Volume Days</vt:lpstr>
      <vt:lpstr>Retweet Fraction and Frequency</vt:lpstr>
      <vt:lpstr>Question: Does Disinformation “Infrastructure” Look Different?</vt:lpstr>
      <vt:lpstr>Challenges</vt:lpstr>
      <vt:lpstr>Dataset</vt:lpstr>
      <vt:lpstr>Domain Name Infrastructure</vt:lpstr>
      <vt:lpstr>Domain Features</vt:lpstr>
      <vt:lpstr>Certificate Infrastructure</vt:lpstr>
      <vt:lpstr>Certificate Features</vt:lpstr>
      <vt:lpstr>Hosting Infrastructure</vt:lpstr>
      <vt:lpstr>Hosting Features</vt:lpstr>
      <vt:lpstr>Results: Controlled Experiment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6: Platform Censorship  and Content Moderation</dc:title>
  <dc:creator>Nick Feamster</dc:creator>
  <cp:lastModifiedBy>Nick Feamster</cp:lastModifiedBy>
  <cp:revision>172</cp:revision>
  <dcterms:created xsi:type="dcterms:W3CDTF">2020-02-10T16:34:53Z</dcterms:created>
  <dcterms:modified xsi:type="dcterms:W3CDTF">2021-03-12T02:00:57Z</dcterms:modified>
</cp:coreProperties>
</file>